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96" r:id="rId2"/>
    <p:sldId id="309" r:id="rId3"/>
    <p:sldId id="311" r:id="rId4"/>
    <p:sldId id="313" r:id="rId5"/>
    <p:sldId id="323" r:id="rId6"/>
    <p:sldId id="315" r:id="rId7"/>
    <p:sldId id="324" r:id="rId8"/>
    <p:sldId id="331" r:id="rId9"/>
    <p:sldId id="332" r:id="rId10"/>
    <p:sldId id="333" r:id="rId11"/>
    <p:sldId id="327" r:id="rId12"/>
    <p:sldId id="330" r:id="rId13"/>
    <p:sldId id="334" r:id="rId14"/>
    <p:sldId id="335" r:id="rId15"/>
    <p:sldId id="318" r:id="rId16"/>
    <p:sldId id="320" r:id="rId17"/>
    <p:sldId id="336" r:id="rId1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八木　航平" initials="八木　航平" lastIdx="3" clrIdx="0">
    <p:extLst>
      <p:ext uri="{19B8F6BF-5375-455C-9EA6-DF929625EA0E}">
        <p15:presenceInfo xmlns:p15="http://schemas.microsoft.com/office/powerpoint/2012/main" userId="S-1-5-21-3893984566-2828025824-207956981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85170" autoAdjust="0"/>
  </p:normalViewPr>
  <p:slideViewPr>
    <p:cSldViewPr snapToGrid="0">
      <p:cViewPr varScale="1">
        <p:scale>
          <a:sx n="93" d="100"/>
          <a:sy n="93" d="100"/>
        </p:scale>
        <p:origin x="216"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DAFF9-12D5-8A49-AE96-9E6E659397E8}" type="datetimeFigureOut">
              <a:rPr kumimoji="1" lang="ja-JP" altLang="en-US" smtClean="0"/>
              <a:t>2023/9/14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2E86-6DB7-6941-BC5A-9A01FFA80316}" type="slidenum">
              <a:rPr kumimoji="1" lang="ja-JP" altLang="en-US" smtClean="0"/>
              <a:t>‹#›</a:t>
            </a:fld>
            <a:endParaRPr kumimoji="1" lang="ja-JP" altLang="en-US"/>
          </a:p>
        </p:txBody>
      </p:sp>
    </p:spTree>
    <p:extLst>
      <p:ext uri="{BB962C8B-B14F-4D97-AF65-F5344CB8AC3E}">
        <p14:creationId xmlns:p14="http://schemas.microsoft.com/office/powerpoint/2010/main" val="11681118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研究題名→自己紹介</a:t>
            </a:r>
            <a:r>
              <a:rPr kumimoji="1" lang="en-US" altLang="ja-JP" dirty="0"/>
              <a:t>(</a:t>
            </a:r>
            <a:r>
              <a:rPr kumimoji="1" lang="ja-JP" altLang="en-US" dirty="0"/>
              <a:t>所属大学と名前）</a:t>
            </a:r>
            <a:endParaRPr kumimoji="1" lang="en-US" altLang="ja-JP" dirty="0"/>
          </a:p>
          <a:p>
            <a:endParaRPr kumimoji="1" lang="en-US" altLang="ja-JP" dirty="0"/>
          </a:p>
          <a:p>
            <a:r>
              <a:rPr kumimoji="1" lang="ja-JP" altLang="en-US" dirty="0"/>
              <a:t>＜つかみ＞</a:t>
            </a:r>
            <a:endParaRPr kumimoji="1" lang="en-US" altLang="ja-JP" dirty="0"/>
          </a:p>
          <a:p>
            <a:r>
              <a:rPr kumimoji="1" lang="ja-JP" altLang="en-US" dirty="0"/>
              <a:t>（では、早速本題に入り所ですが、実は所属が電気情報学科ということで、発表中、至らない点があるかもしれませんが、子を見守る親のような温かい目で聴いていただけると幸いです。</a:t>
            </a:r>
            <a:endParaRPr kumimoji="1" lang="en-US" altLang="ja-JP" dirty="0"/>
          </a:p>
          <a:p>
            <a:r>
              <a:rPr kumimoji="1" lang="ja-JP" altLang="en-US" dirty="0"/>
              <a:t>では、少しそれましたが本題に入らせていただきます。）</a:t>
            </a:r>
            <a:endParaRPr kumimoji="1" lang="en-US" altLang="ja-JP" dirty="0"/>
          </a:p>
          <a:p>
            <a:endParaRPr kumimoji="1" lang="en-US" altLang="ja-JP" dirty="0"/>
          </a:p>
          <a:p>
            <a:r>
              <a:rPr kumimoji="1" lang="ja-JP" altLang="en-US"/>
              <a:t>では時間も限られていますので早速、本題</a:t>
            </a:r>
            <a:r>
              <a:rPr kumimoji="1" lang="ja-JP" altLang="en-US" dirty="0"/>
              <a:t>に入らさせて</a:t>
            </a:r>
            <a:r>
              <a:rPr kumimoji="1" lang="ja-JP" altLang="en-US"/>
              <a:t>いただきます。</a:t>
            </a:r>
            <a:endParaRPr kumimoji="1" lang="en-US" altLang="ja-JP" dirty="0"/>
          </a:p>
          <a:p>
            <a:r>
              <a:rPr kumimoji="1" lang="ja-JP" altLang="en-US"/>
              <a:t>（</a:t>
            </a:r>
            <a:r>
              <a:rPr kumimoji="1" lang="en-US" altLang="ja-JP" dirty="0"/>
              <a:t>30</a:t>
            </a:r>
            <a:r>
              <a:rPr kumimoji="1" lang="ja-JP" altLang="en-US"/>
              <a:t>秒）</a:t>
            </a:r>
            <a:endParaRPr kumimoji="1" lang="en-US" altLang="ja-JP" dirty="0"/>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1</a:t>
            </a:fld>
            <a:endParaRPr kumimoji="1" lang="ja-JP" altLang="en-US"/>
          </a:p>
        </p:txBody>
      </p:sp>
    </p:spTree>
    <p:extLst>
      <p:ext uri="{BB962C8B-B14F-4D97-AF65-F5344CB8AC3E}">
        <p14:creationId xmlns:p14="http://schemas.microsoft.com/office/powerpoint/2010/main" val="463470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最後に、形状を判別します。</a:t>
            </a:r>
            <a:endParaRPr kumimoji="1" lang="en-US" altLang="ja-JP" dirty="0"/>
          </a:p>
          <a:p>
            <a:endParaRPr kumimoji="1" lang="en-US" altLang="ja-JP" dirty="0"/>
          </a:p>
          <a:p>
            <a:r>
              <a:rPr kumimoji="1" lang="ja-JP" altLang="en-US" dirty="0"/>
              <a:t>そのためにはまず、仮定する全ての断面形で先ほどと同様に中心線を同定します。</a:t>
            </a:r>
            <a:endParaRPr kumimoji="1" lang="en-US" altLang="ja-JP" dirty="0"/>
          </a:p>
          <a:p>
            <a:r>
              <a:rPr kumimoji="1" lang="ja-JP" altLang="en-US" dirty="0"/>
              <a:t>例として、</a:t>
            </a:r>
            <a:r>
              <a:rPr kumimoji="1" lang="en-US" altLang="ja-JP" dirty="0"/>
              <a:t>H</a:t>
            </a:r>
            <a:r>
              <a:rPr kumimoji="1" lang="ja-JP" altLang="en-US" dirty="0"/>
              <a:t>形、</a:t>
            </a:r>
            <a:r>
              <a:rPr kumimoji="1" lang="en-US" altLang="ja-JP" dirty="0"/>
              <a:t>T</a:t>
            </a:r>
            <a:r>
              <a:rPr kumimoji="1" lang="ja-JP" altLang="en-US" dirty="0"/>
              <a:t>形と仮定する場合の中心線は右図のようになります。</a:t>
            </a:r>
            <a:endParaRPr kumimoji="1" lang="en-US" altLang="ja-JP" dirty="0"/>
          </a:p>
          <a:p>
            <a:endParaRPr kumimoji="1" lang="en-US" altLang="ja-JP" dirty="0"/>
          </a:p>
          <a:p>
            <a:r>
              <a:rPr kumimoji="1" lang="ja-JP" altLang="en-US" dirty="0"/>
              <a:t>そして、中心線と点群との距離を比較することにより、形状を判別します。</a:t>
            </a:r>
            <a:endParaRPr kumimoji="1" lang="en-US" altLang="ja-JP" dirty="0"/>
          </a:p>
          <a:p>
            <a:r>
              <a:rPr kumimoji="1" lang="ja-JP" altLang="en-US" dirty="0"/>
              <a:t>例として</a:t>
            </a:r>
            <a:r>
              <a:rPr kumimoji="1" lang="en-US" altLang="ja-JP" dirty="0"/>
              <a:t>H</a:t>
            </a:r>
            <a:r>
              <a:rPr kumimoji="1" lang="ja-JP" altLang="en-US" dirty="0"/>
              <a:t>形断面を、</a:t>
            </a:r>
            <a:r>
              <a:rPr kumimoji="1" lang="en-US" altLang="ja-JP" dirty="0"/>
              <a:t>T</a:t>
            </a:r>
            <a:r>
              <a:rPr kumimoji="1" lang="ja-JP" altLang="en-US" dirty="0"/>
              <a:t>形と</a:t>
            </a:r>
            <a:r>
              <a:rPr kumimoji="1" lang="en-US" altLang="ja-JP" dirty="0"/>
              <a:t>H</a:t>
            </a:r>
            <a:r>
              <a:rPr kumimoji="1" lang="ja-JP" altLang="en-US" dirty="0"/>
              <a:t>形で比較した場合、</a:t>
            </a:r>
            <a:r>
              <a:rPr kumimoji="1" lang="en-US" altLang="ja-JP" dirty="0"/>
              <a:t>H</a:t>
            </a:r>
            <a:r>
              <a:rPr kumimoji="1" lang="ja-JP" altLang="en-US" dirty="0"/>
              <a:t>形と仮定した時の方が中心線と点との距離は明らかにが小さくなることが</a:t>
            </a:r>
            <a:r>
              <a:rPr kumimoji="1" lang="ja-JP" altLang="en-US"/>
              <a:t>わかります。</a:t>
            </a:r>
            <a:endParaRPr kumimoji="1" lang="en-US" altLang="ja-JP" dirty="0"/>
          </a:p>
          <a:p>
            <a:endParaRPr kumimoji="1" lang="en-US" altLang="ja-JP" dirty="0"/>
          </a:p>
          <a:p>
            <a:r>
              <a:rPr kumimoji="1" lang="en-US" altLang="ja-JP" dirty="0"/>
              <a:t>(4</a:t>
            </a:r>
            <a:r>
              <a:rPr kumimoji="1" lang="ja-JP" altLang="en-US"/>
              <a:t>分</a:t>
            </a:r>
            <a:r>
              <a:rPr kumimoji="1" lang="en-US" altLang="ja-JP" dirty="0"/>
              <a:t>10</a:t>
            </a:r>
            <a:r>
              <a:rPr kumimoji="1" lang="ja-JP" altLang="en-US"/>
              <a:t>秒</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10</a:t>
            </a:fld>
            <a:endParaRPr kumimoji="1" lang="ja-JP" altLang="en-US"/>
          </a:p>
        </p:txBody>
      </p:sp>
    </p:spTree>
    <p:extLst>
      <p:ext uri="{BB962C8B-B14F-4D97-AF65-F5344CB8AC3E}">
        <p14:creationId xmlns:p14="http://schemas.microsoft.com/office/powerpoint/2010/main" val="2038845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ここまでの点群処理で、軸線と断面の形状を決定しました。</a:t>
            </a:r>
            <a:endParaRPr kumimoji="1" lang="en-US" altLang="ja-JP" dirty="0"/>
          </a:p>
          <a:p>
            <a:r>
              <a:rPr kumimoji="1" lang="ja-JP" altLang="en-US" dirty="0"/>
              <a:t>では、最後のステップとして、その具体的な断面寸法を求めていきます。</a:t>
            </a:r>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11</a:t>
            </a:fld>
            <a:endParaRPr kumimoji="1" lang="ja-JP" altLang="en-US"/>
          </a:p>
        </p:txBody>
      </p:sp>
    </p:spTree>
    <p:extLst>
      <p:ext uri="{BB962C8B-B14F-4D97-AF65-F5344CB8AC3E}">
        <p14:creationId xmlns:p14="http://schemas.microsoft.com/office/powerpoint/2010/main" val="842951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断面寸法を求めるステップでは、断面の頂点を同定することで、断面寸法を求めます。</a:t>
            </a:r>
            <a:endParaRPr kumimoji="1" lang="en-US" altLang="ja-JP" dirty="0"/>
          </a:p>
          <a:p>
            <a:r>
              <a:rPr kumimoji="1" lang="ja-JP" altLang="en-US" dirty="0"/>
              <a:t>これを実現するために、このような３つの工程に分けました。</a:t>
            </a:r>
            <a:endParaRPr kumimoji="1" lang="en-US" altLang="ja-JP" dirty="0"/>
          </a:p>
          <a:p>
            <a:endParaRPr kumimoji="1" lang="en-US" altLang="ja-JP" dirty="0"/>
          </a:p>
          <a:p>
            <a:r>
              <a:rPr kumimoji="1" lang="ja-JP" altLang="en-US" dirty="0"/>
              <a:t>では、</a:t>
            </a:r>
            <a:r>
              <a:rPr kumimoji="1" lang="en-US" altLang="ja-JP" dirty="0"/>
              <a:t>H</a:t>
            </a:r>
            <a:r>
              <a:rPr kumimoji="1" lang="ja-JP" altLang="en-US" dirty="0"/>
              <a:t>形断面と判別できた場合を例に、</a:t>
            </a:r>
            <a:r>
              <a:rPr kumimoji="1" lang="en-US" altLang="ja-JP" dirty="0"/>
              <a:t>1</a:t>
            </a:r>
            <a:r>
              <a:rPr kumimoji="1" lang="ja-JP" altLang="en-US" dirty="0"/>
              <a:t>工程ずつご説明いたします。</a:t>
            </a:r>
            <a:endParaRPr kumimoji="1" lang="en-US" altLang="ja-JP" dirty="0"/>
          </a:p>
          <a:p>
            <a:r>
              <a:rPr kumimoji="1" lang="ja-JP" altLang="en-US" dirty="0"/>
              <a:t>（クリック）</a:t>
            </a:r>
            <a:endParaRPr kumimoji="1" lang="en-US" altLang="ja-JP" dirty="0"/>
          </a:p>
          <a:p>
            <a:endParaRPr kumimoji="1" lang="en-US" altLang="ja-JP" dirty="0"/>
          </a:p>
          <a:p>
            <a:r>
              <a:rPr kumimoji="1" lang="ja-JP" altLang="en-US" dirty="0"/>
              <a:t>まず、中心線との距離を基準に各フランジ、ウェブの構成点として３つにグルーピングします。</a:t>
            </a:r>
            <a:endParaRPr kumimoji="1" lang="en-US" altLang="ja-JP" dirty="0"/>
          </a:p>
          <a:p>
            <a:r>
              <a:rPr kumimoji="1" lang="ja-JP" altLang="en-US" dirty="0"/>
              <a:t>次に、中心線と点の位置関係から表裏でグルーピングすることで</a:t>
            </a:r>
            <a:endParaRPr kumimoji="1" lang="en-US" altLang="ja-JP" dirty="0"/>
          </a:p>
          <a:p>
            <a:r>
              <a:rPr kumimoji="1" lang="ja-JP" altLang="en-US" dirty="0"/>
              <a:t>（クリック）</a:t>
            </a:r>
            <a:endParaRPr kumimoji="1" lang="en-US" altLang="ja-JP" dirty="0"/>
          </a:p>
          <a:p>
            <a:r>
              <a:rPr kumimoji="1" lang="ja-JP" altLang="en-US" dirty="0"/>
              <a:t>このように</a:t>
            </a:r>
            <a:r>
              <a:rPr kumimoji="1" lang="ja-JP" altLang="en-US"/>
              <a:t>６つに点群</a:t>
            </a:r>
            <a:r>
              <a:rPr kumimoji="1" lang="ja-JP" altLang="en-US" dirty="0"/>
              <a:t>を</a:t>
            </a:r>
            <a:r>
              <a:rPr kumimoji="1" lang="ja-JP" altLang="en-US"/>
              <a:t>分けれます。</a:t>
            </a:r>
            <a:endParaRPr kumimoji="1" lang="en-US" altLang="ja-JP" dirty="0"/>
          </a:p>
          <a:p>
            <a:endParaRPr kumimoji="1" lang="en-US" altLang="ja-JP" dirty="0"/>
          </a:p>
          <a:p>
            <a:r>
              <a:rPr kumimoji="1" lang="en-US" altLang="ja-JP" dirty="0"/>
              <a:t>(</a:t>
            </a:r>
            <a:r>
              <a:rPr kumimoji="1" lang="ja-JP" altLang="en-US"/>
              <a:t>５分</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12</a:t>
            </a:fld>
            <a:endParaRPr kumimoji="1" lang="ja-JP" altLang="en-US"/>
          </a:p>
        </p:txBody>
      </p:sp>
    </p:spTree>
    <p:extLst>
      <p:ext uri="{BB962C8B-B14F-4D97-AF65-F5344CB8AC3E}">
        <p14:creationId xmlns:p14="http://schemas.microsoft.com/office/powerpoint/2010/main" val="3957040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次に輪郭線を同定しますが、それを行う前に中心線からの距離が四分位範囲外の点を除外することで、右図のようなノイズデータを除きます。</a:t>
            </a:r>
            <a:endParaRPr kumimoji="1" lang="en-US" altLang="ja-JP" dirty="0"/>
          </a:p>
          <a:p>
            <a:endParaRPr kumimoji="1" lang="en-US" altLang="ja-JP" dirty="0"/>
          </a:p>
          <a:p>
            <a:r>
              <a:rPr kumimoji="1" lang="ja-JP" altLang="en-US" dirty="0"/>
              <a:t>その後、各輪郭線分を同定します。</a:t>
            </a:r>
            <a:endParaRPr kumimoji="1" lang="en-US" altLang="ja-JP" dirty="0"/>
          </a:p>
          <a:p>
            <a:r>
              <a:rPr kumimoji="1" lang="ja-JP" altLang="en-US" dirty="0"/>
              <a:t>そして、実際に同定した線分が</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（クリック）</a:t>
            </a:r>
            <a:endParaRPr kumimoji="1" lang="en-US" altLang="ja-JP" dirty="0"/>
          </a:p>
          <a:p>
            <a:r>
              <a:rPr kumimoji="1" lang="ja-JP" altLang="en-US" dirty="0"/>
              <a:t>右図の赤線と</a:t>
            </a:r>
            <a:r>
              <a:rPr kumimoji="1" lang="ja-JP" altLang="en-US"/>
              <a:t>なります。</a:t>
            </a:r>
            <a:endParaRPr kumimoji="1" lang="en-US" altLang="ja-JP" dirty="0"/>
          </a:p>
          <a:p>
            <a:r>
              <a:rPr kumimoji="1" lang="en-US" altLang="ja-JP" dirty="0"/>
              <a:t>(5</a:t>
            </a:r>
            <a:r>
              <a:rPr kumimoji="1" lang="ja-JP" altLang="en-US"/>
              <a:t>分</a:t>
            </a:r>
            <a:r>
              <a:rPr kumimoji="1" lang="en-US" altLang="ja-JP" dirty="0"/>
              <a:t>20</a:t>
            </a:r>
            <a:r>
              <a:rPr kumimoji="1" lang="ja-JP" altLang="en-US"/>
              <a:t>秒</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13</a:t>
            </a:fld>
            <a:endParaRPr kumimoji="1" lang="ja-JP" altLang="en-US"/>
          </a:p>
        </p:txBody>
      </p:sp>
    </p:spTree>
    <p:extLst>
      <p:ext uri="{BB962C8B-B14F-4D97-AF65-F5344CB8AC3E}">
        <p14:creationId xmlns:p14="http://schemas.microsoft.com/office/powerpoint/2010/main" val="4125978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最後の工程では、その輪郭線分の交点を求めることで、</a:t>
            </a:r>
            <a:endParaRPr kumimoji="1" lang="en-US" altLang="ja-JP" dirty="0"/>
          </a:p>
          <a:p>
            <a:r>
              <a:rPr kumimoji="1" lang="ja-JP" altLang="en-US" dirty="0"/>
              <a:t>右図のように全ての特徴点を求めます。</a:t>
            </a:r>
            <a:endParaRPr kumimoji="1" lang="en-US" altLang="ja-JP" dirty="0"/>
          </a:p>
          <a:p>
            <a:endParaRPr kumimoji="1" lang="en-US" altLang="ja-JP" dirty="0"/>
          </a:p>
          <a:p>
            <a:r>
              <a:rPr kumimoji="1" lang="ja-JP" altLang="en-US" dirty="0"/>
              <a:t>そして、長々説明したこれらの処理を全ての平面で行うことで、</a:t>
            </a:r>
            <a:endParaRPr kumimoji="1" lang="en-US" altLang="ja-JP" dirty="0"/>
          </a:p>
          <a:p>
            <a:r>
              <a:rPr kumimoji="1" lang="ja-JP" altLang="en-US" dirty="0"/>
              <a:t>（クリック）</a:t>
            </a:r>
            <a:endParaRPr kumimoji="1" lang="en-US" altLang="ja-JP" dirty="0"/>
          </a:p>
          <a:p>
            <a:endParaRPr kumimoji="1" lang="en-US" altLang="ja-JP" dirty="0"/>
          </a:p>
          <a:p>
            <a:r>
              <a:rPr kumimoji="1" lang="ja-JP" altLang="en-US" dirty="0"/>
              <a:t>このような三次元的なはりの形状が</a:t>
            </a:r>
            <a:r>
              <a:rPr kumimoji="1" lang="ja-JP" altLang="en-US"/>
              <a:t>求められます。</a:t>
            </a:r>
            <a:endParaRPr kumimoji="1" lang="en-US" altLang="ja-JP" dirty="0"/>
          </a:p>
          <a:p>
            <a:r>
              <a:rPr kumimoji="1" lang="en-US" altLang="ja-JP" dirty="0"/>
              <a:t>(5</a:t>
            </a:r>
            <a:r>
              <a:rPr kumimoji="1" lang="ja-JP" altLang="en-US"/>
              <a:t>分</a:t>
            </a:r>
            <a:r>
              <a:rPr kumimoji="1" lang="en-US" altLang="ja-JP" dirty="0"/>
              <a:t>50</a:t>
            </a:r>
            <a:r>
              <a:rPr kumimoji="1" lang="ja-JP" altLang="en-US"/>
              <a:t>秒</a:t>
            </a:r>
            <a:r>
              <a:rPr kumimoji="1" lang="en-US" altLang="ja-JP" dirty="0"/>
              <a:t>)</a:t>
            </a:r>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14</a:t>
            </a:fld>
            <a:endParaRPr kumimoji="1" lang="ja-JP" altLang="en-US"/>
          </a:p>
        </p:txBody>
      </p:sp>
    </p:spTree>
    <p:extLst>
      <p:ext uri="{BB962C8B-B14F-4D97-AF65-F5344CB8AC3E}">
        <p14:creationId xmlns:p14="http://schemas.microsoft.com/office/powerpoint/2010/main" val="697123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では、最後にこれらのアルゴリズムを用いた例をご紹介します。</a:t>
            </a:r>
            <a:endParaRPr kumimoji="1" lang="en-US" altLang="ja-JP" dirty="0"/>
          </a:p>
          <a:p>
            <a:r>
              <a:rPr kumimoji="1" lang="ja-JP" altLang="en-US" dirty="0"/>
              <a:t>今回は左上写真のトラス形実験供試体で使用された</a:t>
            </a:r>
            <a:r>
              <a:rPr kumimoji="1" lang="en-US" altLang="ja-JP" dirty="0"/>
              <a:t>H</a:t>
            </a:r>
            <a:r>
              <a:rPr kumimoji="1" lang="ja-JP" altLang="en-US" dirty="0"/>
              <a:t>形鋼の点群を取り出し、本手法と実測値との比較を行いました。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結論として、断面諸量は</a:t>
            </a:r>
            <a:r>
              <a:rPr lang="ja-JP" altLang="en-US" sz="1200" b="0" u="none" dirty="0">
                <a:solidFill>
                  <a:srgbClr val="7030A0"/>
                </a:solidFill>
                <a:latin typeface="メイリオ" panose="020B0604030504040204" pitchFamily="50" charset="-128"/>
                <a:ea typeface="メイリオ" panose="020B0604030504040204" pitchFamily="50" charset="-128"/>
              </a:rPr>
              <a:t>少なくても誤差７％で、最小誤差では１％未満</a:t>
            </a:r>
            <a:r>
              <a:rPr lang="ja-JP" altLang="en-US" sz="1200" b="0" u="none" dirty="0">
                <a:latin typeface="メイリオ" panose="020B0604030504040204" pitchFamily="50" charset="-128"/>
                <a:ea typeface="メイリオ" panose="020B0604030504040204" pitchFamily="50" charset="-128"/>
              </a:rPr>
              <a:t>に収まったことが確認できました</a:t>
            </a:r>
            <a:endParaRPr lang="ja-JP" altLang="en-US" sz="1200" b="0" u="none" dirty="0"/>
          </a:p>
          <a:p>
            <a:r>
              <a:rPr kumimoji="1" lang="ja-JP" altLang="en-US"/>
              <a:t>（</a:t>
            </a:r>
            <a:r>
              <a:rPr kumimoji="1" lang="en-US" altLang="ja-JP" dirty="0"/>
              <a:t>6</a:t>
            </a:r>
            <a:r>
              <a:rPr kumimoji="1" lang="ja-JP" altLang="en-US"/>
              <a:t>分</a:t>
            </a:r>
            <a:r>
              <a:rPr kumimoji="1" lang="en-US" altLang="ja-JP" dirty="0"/>
              <a:t>10</a:t>
            </a:r>
            <a:r>
              <a:rPr kumimoji="1" lang="ja-JP" altLang="en-US"/>
              <a:t>秒</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15</a:t>
            </a:fld>
            <a:endParaRPr kumimoji="1" lang="ja-JP" altLang="en-US"/>
          </a:p>
        </p:txBody>
      </p:sp>
    </p:spTree>
    <p:extLst>
      <p:ext uri="{BB962C8B-B14F-4D97-AF65-F5344CB8AC3E}">
        <p14:creationId xmlns:p14="http://schemas.microsoft.com/office/powerpoint/2010/main" val="2777644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まとめます。</a:t>
            </a:r>
            <a:endParaRPr kumimoji="1" lang="en-US" altLang="ja-JP" dirty="0"/>
          </a:p>
          <a:p>
            <a:r>
              <a:rPr kumimoji="1" lang="ja-JP" altLang="en-US" dirty="0"/>
              <a:t>今回、点群を構造解析の針要素データに自動的に変換するアルゴリズムを構築いたしました。</a:t>
            </a:r>
            <a:endParaRPr kumimoji="1" lang="en-US" altLang="ja-JP" dirty="0"/>
          </a:p>
          <a:p>
            <a:endParaRPr kumimoji="1" lang="en-US" altLang="ja-JP" dirty="0"/>
          </a:p>
          <a:p>
            <a:r>
              <a:rPr kumimoji="1" lang="ja-JP" altLang="en-US" dirty="0"/>
              <a:t>しかし、改善点も二点ほどありまして。</a:t>
            </a:r>
            <a:endParaRPr kumimoji="1" lang="en-US" altLang="ja-JP" dirty="0"/>
          </a:p>
          <a:p>
            <a:r>
              <a:rPr kumimoji="1" lang="ja-JP" altLang="en-US" dirty="0"/>
              <a:t>一点目に、複雑な断面をもつものにも対応させること。</a:t>
            </a:r>
            <a:endParaRPr kumimoji="1" lang="en-US" altLang="ja-JP" dirty="0"/>
          </a:p>
          <a:p>
            <a:r>
              <a:rPr kumimoji="1" lang="ja-JP" altLang="en-US" dirty="0"/>
              <a:t>そして二点目に、点群計測時に生じるノイズや欠損などへの対応です。</a:t>
            </a:r>
            <a:endParaRPr kumimoji="1" lang="en-US" altLang="ja-JP" dirty="0"/>
          </a:p>
          <a:p>
            <a:endParaRPr kumimoji="1" lang="en-US" altLang="ja-JP" dirty="0"/>
          </a:p>
          <a:p>
            <a:r>
              <a:rPr kumimoji="1" lang="ja-JP" altLang="en-US" dirty="0"/>
              <a:t>この</a:t>
            </a:r>
            <a:r>
              <a:rPr kumimoji="1" lang="en-US" altLang="ja-JP" dirty="0"/>
              <a:t>2</a:t>
            </a:r>
            <a:r>
              <a:rPr kumimoji="1" lang="ja-JP" altLang="en-US" dirty="0"/>
              <a:t>点を改善できれば、より実用的な構造解析に向けた点群処理のアルゴリズムになるのではないかと考えています。</a:t>
            </a:r>
            <a:endParaRPr kumimoji="1" lang="en-US" altLang="ja-JP" dirty="0"/>
          </a:p>
          <a:p>
            <a:endParaRPr kumimoji="1" lang="en-US" altLang="ja-JP" dirty="0"/>
          </a:p>
          <a:p>
            <a:r>
              <a:rPr kumimoji="1" lang="ja-JP" altLang="en-US" dirty="0"/>
              <a:t>以上で、発表をおわります。ご清聴ありがとうございました。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16</a:t>
            </a:fld>
            <a:endParaRPr kumimoji="1" lang="ja-JP" altLang="en-US"/>
          </a:p>
        </p:txBody>
      </p:sp>
    </p:spTree>
    <p:extLst>
      <p:ext uri="{BB962C8B-B14F-4D97-AF65-F5344CB8AC3E}">
        <p14:creationId xmlns:p14="http://schemas.microsoft.com/office/powerpoint/2010/main" val="4294919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今回、タイトルにあった通り、点群を題材に研究を行ったのですが、点群というのは近年</a:t>
            </a:r>
            <a:r>
              <a:rPr kumimoji="1" lang="ja-JP" altLang="en-US" dirty="0"/>
              <a:t>土木分野の</a:t>
            </a:r>
            <a:r>
              <a:rPr kumimoji="1" lang="en-US" altLang="ja-JP" dirty="0"/>
              <a:t>DX</a:t>
            </a:r>
            <a:r>
              <a:rPr kumimoji="1" lang="ja-JP" altLang="en-US" dirty="0"/>
              <a:t>化を目指す技術の一つ</a:t>
            </a:r>
            <a:r>
              <a:rPr kumimoji="1" lang="ja-JP" altLang="en-US"/>
              <a:t>として注目されています。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（クリック）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というのも、点群の計測は、このような特徴を持つ古い橋を計測するのに、極めて有効だから</a:t>
            </a:r>
            <a:r>
              <a:rPr kumimoji="1" lang="ja-JP" altLang="en-US"/>
              <a:t>です。</a:t>
            </a:r>
            <a:endParaRPr kumimoji="1" lang="en-US" altLang="ja-JP" dirty="0"/>
          </a:p>
          <a:p>
            <a:r>
              <a:rPr kumimoji="1" lang="ja-JP" altLang="en-US"/>
              <a:t>しかし、実際に点群を構造</a:t>
            </a:r>
            <a:r>
              <a:rPr kumimoji="1" lang="ja-JP" altLang="en-US" dirty="0"/>
              <a:t>解析に</a:t>
            </a:r>
            <a:r>
              <a:rPr kumimoji="1" lang="ja-JP" altLang="en-US"/>
              <a:t>利用するために</a:t>
            </a:r>
            <a:r>
              <a:rPr kumimoji="1" lang="ja-JP" altLang="en-US" dirty="0"/>
              <a:t>は一つ大きな課題があります。</a:t>
            </a:r>
            <a:endParaRPr kumimoji="1" lang="en-US" altLang="ja-JP" dirty="0"/>
          </a:p>
          <a:p>
            <a:r>
              <a:rPr kumimoji="1" lang="ja-JP" altLang="en-US" dirty="0"/>
              <a:t>（クリック）</a:t>
            </a:r>
            <a:endParaRPr kumimoji="1" lang="en-US" altLang="ja-JP" dirty="0"/>
          </a:p>
          <a:p>
            <a:endParaRPr kumimoji="1" lang="en-US" altLang="ja-JP" dirty="0"/>
          </a:p>
          <a:p>
            <a:r>
              <a:rPr kumimoji="1" lang="ja-JP" altLang="en-US" dirty="0"/>
              <a:t>それは、点群を解析に利用できるデータに</a:t>
            </a:r>
            <a:r>
              <a:rPr kumimoji="1" lang="ja-JP" altLang="en-US"/>
              <a:t>変換する処理、</a:t>
            </a:r>
            <a:r>
              <a:rPr kumimoji="1" lang="ja-JP" altLang="en-US" dirty="0"/>
              <a:t>すなわち</a:t>
            </a:r>
            <a:r>
              <a:rPr kumimoji="1" lang="ja-JP" altLang="en-US"/>
              <a:t>点群処理が課題になっています。</a:t>
            </a:r>
            <a:endParaRPr kumimoji="1" lang="en-US" altLang="ja-JP" dirty="0"/>
          </a:p>
          <a:p>
            <a:r>
              <a:rPr kumimoji="1" lang="ja-JP" altLang="en-US" dirty="0"/>
              <a:t>というのも、点群は点の集合に過ぎないからです。</a:t>
            </a:r>
            <a:endParaRPr kumimoji="1" lang="en-US" altLang="ja-JP" dirty="0"/>
          </a:p>
          <a:p>
            <a:r>
              <a:rPr kumimoji="1" lang="ja-JP" altLang="en-US" dirty="0"/>
              <a:t>例として、真ん中の図は</a:t>
            </a:r>
            <a:r>
              <a:rPr kumimoji="1" lang="en-US" altLang="ja-JP" dirty="0"/>
              <a:t>H</a:t>
            </a:r>
            <a:r>
              <a:rPr kumimoji="1" lang="ja-JP" altLang="en-US" dirty="0"/>
              <a:t>形鋼を計測した時の点群を可視化したものです。視覚的にはすぐに</a:t>
            </a:r>
            <a:r>
              <a:rPr kumimoji="1" lang="en-US" altLang="ja-JP" dirty="0"/>
              <a:t>H</a:t>
            </a:r>
            <a:r>
              <a:rPr kumimoji="1" lang="ja-JP" altLang="en-US" dirty="0"/>
              <a:t>形鋼とわかると思いますが、各点が完全に独立しているため、見た目以上に形状取得が</a:t>
            </a:r>
            <a:r>
              <a:rPr kumimoji="1" lang="ja-JP" altLang="en-US"/>
              <a:t>困難です。</a:t>
            </a:r>
            <a:endParaRPr kumimoji="1" lang="en-US" altLang="ja-JP" dirty="0"/>
          </a:p>
          <a:p>
            <a:r>
              <a:rPr kumimoji="1" lang="ja-JP" altLang="en-US"/>
              <a:t>（１分</a:t>
            </a:r>
            <a:r>
              <a:rPr kumimoji="1" lang="en-US" altLang="ja-JP" dirty="0"/>
              <a:t>20</a:t>
            </a:r>
            <a:r>
              <a:rPr kumimoji="1" lang="ja-JP" altLang="en-US"/>
              <a:t>秒</a:t>
            </a:r>
            <a:r>
              <a:rPr kumimoji="1" lang="en-US" altLang="ja-JP" dirty="0"/>
              <a:t>)</a:t>
            </a:r>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2</a:t>
            </a:fld>
            <a:endParaRPr kumimoji="1" lang="ja-JP" altLang="en-US"/>
          </a:p>
        </p:txBody>
      </p:sp>
    </p:spTree>
    <p:extLst>
      <p:ext uri="{BB962C8B-B14F-4D97-AF65-F5344CB8AC3E}">
        <p14:creationId xmlns:p14="http://schemas.microsoft.com/office/powerpoint/2010/main" val="1963167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そこで、今回点群を構造解析に利用できるデータに変換する部分の</a:t>
            </a:r>
            <a:r>
              <a:rPr kumimoji="1" lang="ja-JP" altLang="en-US"/>
              <a:t>自動化を検討しました</a:t>
            </a:r>
            <a:r>
              <a:rPr kumimoji="1" lang="ja-JP" altLang="en-US" dirty="0"/>
              <a:t>。</a:t>
            </a:r>
            <a:endParaRPr kumimoji="1" lang="en-US" altLang="ja-JP" dirty="0"/>
          </a:p>
          <a:p>
            <a:endParaRPr kumimoji="1" lang="en-US" altLang="ja-JP" dirty="0"/>
          </a:p>
          <a:p>
            <a:r>
              <a:rPr kumimoji="1" lang="ja-JP" altLang="en-US" dirty="0"/>
              <a:t>図に表すと、この真ん中の処理ということになります。</a:t>
            </a:r>
            <a:endParaRPr kumimoji="1" lang="en-US" altLang="ja-JP" dirty="0"/>
          </a:p>
          <a:p>
            <a:endParaRPr kumimoji="1" lang="en-US" altLang="ja-JP" dirty="0"/>
          </a:p>
          <a:p>
            <a:r>
              <a:rPr kumimoji="1" lang="ja-JP" altLang="en-US"/>
              <a:t>では、具体的</a:t>
            </a:r>
            <a:r>
              <a:rPr kumimoji="1" lang="ja-JP" altLang="en-US" dirty="0"/>
              <a:t>にどのような点群処理を検討したのかご説明</a:t>
            </a:r>
            <a:r>
              <a:rPr kumimoji="1" lang="ja-JP" altLang="en-US"/>
              <a:t>します。</a:t>
            </a:r>
            <a:endParaRPr kumimoji="1" lang="en-US" altLang="ja-JP" dirty="0"/>
          </a:p>
          <a:p>
            <a:endParaRPr kumimoji="1" lang="en-US" altLang="ja-JP" dirty="0"/>
          </a:p>
          <a:p>
            <a:r>
              <a:rPr kumimoji="1" lang="en-US" altLang="ja-JP" dirty="0"/>
              <a:t>(1</a:t>
            </a:r>
            <a:r>
              <a:rPr kumimoji="1" lang="ja-JP" altLang="en-US"/>
              <a:t>分</a:t>
            </a:r>
            <a:r>
              <a:rPr kumimoji="1" lang="en-US" altLang="ja-JP" dirty="0"/>
              <a:t>40</a:t>
            </a:r>
            <a:r>
              <a:rPr kumimoji="1" lang="ja-JP" altLang="en-US"/>
              <a:t>秒</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3</a:t>
            </a:fld>
            <a:endParaRPr kumimoji="1" lang="ja-JP" altLang="en-US"/>
          </a:p>
        </p:txBody>
      </p:sp>
    </p:spTree>
    <p:extLst>
      <p:ext uri="{BB962C8B-B14F-4D97-AF65-F5344CB8AC3E}">
        <p14:creationId xmlns:p14="http://schemas.microsoft.com/office/powerpoint/2010/main" val="259350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そもそも構造</a:t>
            </a:r>
            <a:r>
              <a:rPr kumimoji="1" lang="ja-JP" altLang="en-US" dirty="0"/>
              <a:t>解析に利用できるデータにするためには、部材断面の形を決定して、はり要素としての断面寸法を求める必要があります。</a:t>
            </a:r>
            <a:endParaRPr kumimoji="1" lang="en-US" altLang="ja-JP" dirty="0"/>
          </a:p>
          <a:p>
            <a:endParaRPr kumimoji="1" lang="en-US" altLang="ja-JP" dirty="0"/>
          </a:p>
          <a:p>
            <a:r>
              <a:rPr kumimoji="1" lang="ja-JP" altLang="en-US" dirty="0"/>
              <a:t>そこ</a:t>
            </a:r>
            <a:r>
              <a:rPr kumimoji="1" lang="ja-JP" altLang="en-US"/>
              <a:t>で、これらの形状諸量を、三つのステップに分け、段階的</a:t>
            </a:r>
            <a:r>
              <a:rPr kumimoji="1" lang="ja-JP" altLang="en-US" dirty="0"/>
              <a:t>に求めることにしました。</a:t>
            </a:r>
            <a:endParaRPr kumimoji="1" lang="en-US" altLang="ja-JP" dirty="0"/>
          </a:p>
          <a:p>
            <a:r>
              <a:rPr kumimoji="1" lang="ja-JP" altLang="en-US" dirty="0"/>
              <a:t>では、</a:t>
            </a:r>
            <a:r>
              <a:rPr kumimoji="1" lang="ja-JP" altLang="en-US"/>
              <a:t>１ステップずつご説明します。</a:t>
            </a:r>
            <a:endParaRPr kumimoji="1" lang="en-US" altLang="ja-JP" dirty="0"/>
          </a:p>
          <a:p>
            <a:r>
              <a:rPr kumimoji="1" lang="en-US" altLang="ja-JP" dirty="0"/>
              <a:t>(2</a:t>
            </a:r>
            <a:r>
              <a:rPr kumimoji="1" lang="ja-JP" altLang="en-US"/>
              <a:t>分</a:t>
            </a:r>
            <a:r>
              <a:rPr kumimoji="1" lang="en-US" altLang="ja-JP" dirty="0"/>
              <a:t>10</a:t>
            </a:r>
            <a:r>
              <a:rPr kumimoji="1" lang="ja-JP" altLang="en-US"/>
              <a:t>秒</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4</a:t>
            </a:fld>
            <a:endParaRPr kumimoji="1" lang="ja-JP" altLang="en-US"/>
          </a:p>
        </p:txBody>
      </p:sp>
    </p:spTree>
    <p:extLst>
      <p:ext uri="{BB962C8B-B14F-4D97-AF65-F5344CB8AC3E}">
        <p14:creationId xmlns:p14="http://schemas.microsoft.com/office/powerpoint/2010/main" val="419125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まず、要素の軸線方向の決定です。</a:t>
            </a:r>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5</a:t>
            </a:fld>
            <a:endParaRPr kumimoji="1" lang="ja-JP" altLang="en-US"/>
          </a:p>
        </p:txBody>
      </p:sp>
    </p:spTree>
    <p:extLst>
      <p:ext uri="{BB962C8B-B14F-4D97-AF65-F5344CB8AC3E}">
        <p14:creationId xmlns:p14="http://schemas.microsoft.com/office/powerpoint/2010/main" val="4194477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右図の赤線のような、それらしい軸線を取るには、慣性行列を使用して簡単に算出することができます。</a:t>
            </a:r>
            <a:endParaRPr kumimoji="1" lang="en-US" altLang="ja-JP" dirty="0"/>
          </a:p>
          <a:p>
            <a:endParaRPr kumimoji="1" lang="en-US" altLang="ja-JP" dirty="0"/>
          </a:p>
          <a:p>
            <a:r>
              <a:rPr kumimoji="1" lang="ja-JP" altLang="en-US" dirty="0"/>
              <a:t>というのも、慣性行列の最大固有値を持つ固有ベクトルをとればいいからなんです</a:t>
            </a:r>
            <a:r>
              <a:rPr kumimoji="1" lang="ja-JP" altLang="en-US"/>
              <a:t>ね。</a:t>
            </a:r>
            <a:endParaRPr kumimoji="1" lang="en-US" altLang="ja-JP" dirty="0"/>
          </a:p>
          <a:p>
            <a:r>
              <a:rPr kumimoji="1" lang="ja-JP" altLang="en-US"/>
              <a:t>このようにして、赤線のような尤もらしい</a:t>
            </a:r>
            <a:r>
              <a:rPr kumimoji="1" lang="ja-JP" altLang="en-US" dirty="0"/>
              <a:t>軸線を</a:t>
            </a:r>
            <a:r>
              <a:rPr kumimoji="1" lang="ja-JP" altLang="en-US"/>
              <a:t>求められます。</a:t>
            </a:r>
            <a:endParaRPr kumimoji="1" lang="en-US" altLang="ja-JP" dirty="0"/>
          </a:p>
          <a:p>
            <a:r>
              <a:rPr kumimoji="1" lang="en-US" altLang="ja-JP" dirty="0"/>
              <a:t>(2</a:t>
            </a:r>
            <a:r>
              <a:rPr kumimoji="1" lang="ja-JP" altLang="en-US"/>
              <a:t>分</a:t>
            </a:r>
            <a:r>
              <a:rPr kumimoji="1" lang="en-US" altLang="ja-JP" dirty="0"/>
              <a:t>20</a:t>
            </a:r>
            <a:r>
              <a:rPr kumimoji="1" lang="ja-JP" altLang="en-US"/>
              <a:t>病</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6</a:t>
            </a:fld>
            <a:endParaRPr kumimoji="1" lang="ja-JP" altLang="en-US"/>
          </a:p>
        </p:txBody>
      </p:sp>
    </p:spTree>
    <p:extLst>
      <p:ext uri="{BB962C8B-B14F-4D97-AF65-F5344CB8AC3E}">
        <p14:creationId xmlns:p14="http://schemas.microsoft.com/office/powerpoint/2010/main" val="305733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では次のステップ、断面の形状判別に参ります。</a:t>
            </a:r>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7</a:t>
            </a:fld>
            <a:endParaRPr kumimoji="1" lang="ja-JP" altLang="en-US"/>
          </a:p>
        </p:txBody>
      </p:sp>
    </p:spTree>
    <p:extLst>
      <p:ext uri="{BB962C8B-B14F-4D97-AF65-F5344CB8AC3E}">
        <p14:creationId xmlns:p14="http://schemas.microsoft.com/office/powerpoint/2010/main" val="886633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断面形状の判別を自動化するためには、どの断面だとしっくりくるかを数値で比較できるようにしなければなりません。</a:t>
            </a:r>
            <a:endParaRPr kumimoji="1" lang="en-US" altLang="ja-JP" dirty="0"/>
          </a:p>
          <a:p>
            <a:endParaRPr kumimoji="1" lang="en-US" altLang="ja-JP" dirty="0"/>
          </a:p>
          <a:p>
            <a:r>
              <a:rPr kumimoji="1" lang="ja-JP" altLang="en-US" dirty="0"/>
              <a:t>これを実現するために３工程に分けました。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では、一つずつご説明いたします。</a:t>
            </a:r>
            <a:endParaRPr kumimoji="1" lang="en-US" altLang="ja-JP" dirty="0"/>
          </a:p>
          <a:p>
            <a:endParaRPr kumimoji="1" lang="en-US" altLang="ja-JP" dirty="0"/>
          </a:p>
          <a:p>
            <a:r>
              <a:rPr kumimoji="1" lang="ja-JP" altLang="en-US" dirty="0"/>
              <a:t>（クリック）</a:t>
            </a:r>
            <a:endParaRPr kumimoji="1" lang="en-US" altLang="ja-JP" dirty="0"/>
          </a:p>
          <a:p>
            <a:endParaRPr kumimoji="1" lang="en-US" altLang="ja-JP" dirty="0"/>
          </a:p>
          <a:p>
            <a:r>
              <a:rPr kumimoji="1" lang="ja-JP" altLang="en-US" dirty="0"/>
              <a:t>点群を投影する工程では、まず、軸線に直角ないくつかの平面で分割します。右の例でいう桃色の平面です。</a:t>
            </a:r>
            <a:endParaRPr kumimoji="1" lang="en-US" altLang="ja-JP" dirty="0"/>
          </a:p>
          <a:p>
            <a:r>
              <a:rPr kumimoji="1" lang="ja-JP" altLang="en-US" dirty="0"/>
              <a:t>そして、その近傍点を二次元座標として投影します。</a:t>
            </a:r>
            <a:endParaRPr kumimoji="1" lang="en-US" altLang="ja-JP" dirty="0"/>
          </a:p>
          <a:p>
            <a:endParaRPr kumimoji="1" lang="en-US" altLang="ja-JP" dirty="0"/>
          </a:p>
          <a:p>
            <a:r>
              <a:rPr kumimoji="1" lang="ja-JP" altLang="en-US" dirty="0"/>
              <a:t>例として、図の紫になっている平面に投影される点は、</a:t>
            </a:r>
            <a:endParaRPr kumimoji="1" lang="en-US" altLang="ja-JP" dirty="0"/>
          </a:p>
          <a:p>
            <a:r>
              <a:rPr kumimoji="1" lang="ja-JP" altLang="en-US" dirty="0"/>
              <a:t>（クリック）</a:t>
            </a:r>
            <a:endParaRPr kumimoji="1" lang="en-US" altLang="ja-JP" dirty="0"/>
          </a:p>
          <a:p>
            <a:r>
              <a:rPr kumimoji="1" lang="ja-JP" altLang="en-US"/>
              <a:t>このように青色</a:t>
            </a:r>
            <a:r>
              <a:rPr kumimoji="1" lang="ja-JP" altLang="en-US" dirty="0"/>
              <a:t>になった点となります。</a:t>
            </a:r>
            <a:endParaRPr kumimoji="1" lang="en-US" altLang="ja-JP" dirty="0"/>
          </a:p>
          <a:p>
            <a:endParaRPr kumimoji="1" lang="en-US" altLang="ja-JP" dirty="0"/>
          </a:p>
          <a:p>
            <a:r>
              <a:rPr kumimoji="1" lang="en-US" altLang="ja-JP" dirty="0"/>
              <a:t>(</a:t>
            </a:r>
            <a:r>
              <a:rPr kumimoji="1" lang="ja-JP" altLang="en-US"/>
              <a:t>３分）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8</a:t>
            </a:fld>
            <a:endParaRPr kumimoji="1" lang="ja-JP" altLang="en-US"/>
          </a:p>
        </p:txBody>
      </p:sp>
    </p:spTree>
    <p:extLst>
      <p:ext uri="{BB962C8B-B14F-4D97-AF65-F5344CB8AC3E}">
        <p14:creationId xmlns:p14="http://schemas.microsoft.com/office/powerpoint/2010/main" val="909315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次に、中心線を同定する工程では、最適化を行います。</a:t>
            </a:r>
            <a:endParaRPr kumimoji="1" lang="en-US" altLang="ja-JP" dirty="0"/>
          </a:p>
          <a:p>
            <a:endParaRPr kumimoji="1" lang="en-US" altLang="ja-JP" dirty="0"/>
          </a:p>
          <a:p>
            <a:r>
              <a:rPr kumimoji="1" lang="ja-JP" altLang="en-US" dirty="0"/>
              <a:t>一般論だとわかりずらいため、</a:t>
            </a:r>
            <a:r>
              <a:rPr kumimoji="1" lang="en-US" altLang="ja-JP" dirty="0"/>
              <a:t>H</a:t>
            </a:r>
            <a:r>
              <a:rPr kumimoji="1" lang="ja-JP" altLang="en-US" dirty="0"/>
              <a:t>形と断面を仮定した場合でご説明いたします。</a:t>
            </a:r>
            <a:endParaRPr kumimoji="1" lang="en-US" altLang="ja-JP" dirty="0"/>
          </a:p>
          <a:p>
            <a:r>
              <a:rPr kumimoji="1" lang="ja-JP" altLang="en-US" dirty="0"/>
              <a:t>図のように平面に投影された点群から、３つの中心線を点群との距離の二乗和が最小となるよう、６つのパラメータを決定します。</a:t>
            </a:r>
            <a:endParaRPr kumimoji="1" lang="en-US" altLang="ja-JP" dirty="0"/>
          </a:p>
          <a:p>
            <a:endParaRPr kumimoji="1" lang="en-US" altLang="ja-JP" dirty="0"/>
          </a:p>
          <a:p>
            <a:r>
              <a:rPr kumimoji="1" lang="ja-JP" altLang="en-US"/>
              <a:t>このような最適化</a:t>
            </a:r>
            <a:r>
              <a:rPr kumimoji="1" lang="ja-JP" altLang="en-US" dirty="0"/>
              <a:t>を行うことによって、中心線を</a:t>
            </a:r>
            <a:r>
              <a:rPr kumimoji="1" lang="ja-JP" altLang="en-US"/>
              <a:t>求めます。</a:t>
            </a:r>
            <a:endParaRPr kumimoji="1" lang="en-US" altLang="ja-JP" dirty="0"/>
          </a:p>
          <a:p>
            <a:endParaRPr kumimoji="1" lang="en-US" altLang="ja-JP" dirty="0"/>
          </a:p>
          <a:p>
            <a:r>
              <a:rPr kumimoji="1" lang="en-US" altLang="ja-JP" dirty="0"/>
              <a:t>(3</a:t>
            </a:r>
            <a:r>
              <a:rPr kumimoji="1" lang="ja-JP" altLang="en-US"/>
              <a:t>分</a:t>
            </a:r>
            <a:r>
              <a:rPr kumimoji="1" lang="en-US" altLang="ja-JP" dirty="0"/>
              <a:t>30</a:t>
            </a:r>
            <a:r>
              <a:rPr kumimoji="1" lang="ja-JP" altLang="en-US"/>
              <a:t>秒</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5EF72E86-6DB7-6941-BC5A-9A01FFA80316}" type="slidenum">
              <a:rPr kumimoji="1" lang="ja-JP" altLang="en-US" smtClean="0"/>
              <a:t>9</a:t>
            </a:fld>
            <a:endParaRPr kumimoji="1" lang="ja-JP" altLang="en-US"/>
          </a:p>
        </p:txBody>
      </p:sp>
    </p:spTree>
    <p:extLst>
      <p:ext uri="{BB962C8B-B14F-4D97-AF65-F5344CB8AC3E}">
        <p14:creationId xmlns:p14="http://schemas.microsoft.com/office/powerpoint/2010/main" val="2939622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279A4-9E97-DFF1-4796-C00F1E83920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B5BECD3-A2E4-FB56-79BC-DDD998FBE6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E6DFE6C-9D40-FBFC-D320-417E81DEF378}"/>
              </a:ext>
            </a:extLst>
          </p:cNvPr>
          <p:cNvSpPr>
            <a:spLocks noGrp="1"/>
          </p:cNvSpPr>
          <p:nvPr>
            <p:ph type="dt" sz="half" idx="10"/>
          </p:nvPr>
        </p:nvSpPr>
        <p:spPr/>
        <p:txBody>
          <a:bodyPr/>
          <a:lstStyle/>
          <a:p>
            <a:fld id="{7CF4D133-97D3-4CE7-A2A2-254F71995ECC}" type="datetimeFigureOut">
              <a:rPr kumimoji="1" lang="ja-JP" altLang="en-US" smtClean="0"/>
              <a:t>2023/9/14</a:t>
            </a:fld>
            <a:endParaRPr kumimoji="1" lang="ja-JP" altLang="en-US"/>
          </a:p>
        </p:txBody>
      </p:sp>
      <p:sp>
        <p:nvSpPr>
          <p:cNvPr id="5" name="フッター プレースホルダー 4">
            <a:extLst>
              <a:ext uri="{FF2B5EF4-FFF2-40B4-BE49-F238E27FC236}">
                <a16:creationId xmlns:a16="http://schemas.microsoft.com/office/drawing/2014/main" id="{76D648F0-CF8C-C8F3-8877-E4AFB936D84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721464A-44BB-4CD2-EC28-57AB5576D0D2}"/>
              </a:ext>
            </a:extLst>
          </p:cNvPr>
          <p:cNvSpPr>
            <a:spLocks noGrp="1"/>
          </p:cNvSpPr>
          <p:nvPr>
            <p:ph type="sldNum" sz="quarter" idx="12"/>
          </p:nvPr>
        </p:nvSpPr>
        <p:spPr/>
        <p:txBody>
          <a:body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2806373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5BD521-B75D-1703-1D52-FA8FB2022E6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1A76610-C733-721D-18DA-65FCA07B53D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1AD747A-3E6E-9A77-2886-C972F03CF343}"/>
              </a:ext>
            </a:extLst>
          </p:cNvPr>
          <p:cNvSpPr>
            <a:spLocks noGrp="1"/>
          </p:cNvSpPr>
          <p:nvPr>
            <p:ph type="dt" sz="half" idx="10"/>
          </p:nvPr>
        </p:nvSpPr>
        <p:spPr/>
        <p:txBody>
          <a:bodyPr/>
          <a:lstStyle/>
          <a:p>
            <a:fld id="{7CF4D133-97D3-4CE7-A2A2-254F71995ECC}" type="datetimeFigureOut">
              <a:rPr kumimoji="1" lang="ja-JP" altLang="en-US" smtClean="0"/>
              <a:t>2023/9/14</a:t>
            </a:fld>
            <a:endParaRPr kumimoji="1" lang="ja-JP" altLang="en-US"/>
          </a:p>
        </p:txBody>
      </p:sp>
      <p:sp>
        <p:nvSpPr>
          <p:cNvPr id="5" name="フッター プレースホルダー 4">
            <a:extLst>
              <a:ext uri="{FF2B5EF4-FFF2-40B4-BE49-F238E27FC236}">
                <a16:creationId xmlns:a16="http://schemas.microsoft.com/office/drawing/2014/main" id="{06D1CCEF-7627-2BEA-E2F5-E381A83938D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4B7CAC-12A3-DE33-0785-CB1D8DCF3EAC}"/>
              </a:ext>
            </a:extLst>
          </p:cNvPr>
          <p:cNvSpPr>
            <a:spLocks noGrp="1"/>
          </p:cNvSpPr>
          <p:nvPr>
            <p:ph type="sldNum" sz="quarter" idx="12"/>
          </p:nvPr>
        </p:nvSpPr>
        <p:spPr/>
        <p:txBody>
          <a:body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1652169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7CE6343-64A5-5DB4-8FDF-0AD116CA5FF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8357BB5-0C35-805D-4245-F313BE5DA1D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D0D6844-9F8E-4835-9F22-5653A566D1BE}"/>
              </a:ext>
            </a:extLst>
          </p:cNvPr>
          <p:cNvSpPr>
            <a:spLocks noGrp="1"/>
          </p:cNvSpPr>
          <p:nvPr>
            <p:ph type="dt" sz="half" idx="10"/>
          </p:nvPr>
        </p:nvSpPr>
        <p:spPr/>
        <p:txBody>
          <a:bodyPr/>
          <a:lstStyle/>
          <a:p>
            <a:fld id="{7CF4D133-97D3-4CE7-A2A2-254F71995ECC}" type="datetimeFigureOut">
              <a:rPr kumimoji="1" lang="ja-JP" altLang="en-US" smtClean="0"/>
              <a:t>2023/9/14</a:t>
            </a:fld>
            <a:endParaRPr kumimoji="1" lang="ja-JP" altLang="en-US"/>
          </a:p>
        </p:txBody>
      </p:sp>
      <p:sp>
        <p:nvSpPr>
          <p:cNvPr id="5" name="フッター プレースホルダー 4">
            <a:extLst>
              <a:ext uri="{FF2B5EF4-FFF2-40B4-BE49-F238E27FC236}">
                <a16:creationId xmlns:a16="http://schemas.microsoft.com/office/drawing/2014/main" id="{51507FE6-DA4A-C76C-7B93-4E70EC4F1C3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4B6742-87A0-5B07-8036-9F34ADD8F8BF}"/>
              </a:ext>
            </a:extLst>
          </p:cNvPr>
          <p:cNvSpPr>
            <a:spLocks noGrp="1"/>
          </p:cNvSpPr>
          <p:nvPr>
            <p:ph type="sldNum" sz="quarter" idx="12"/>
          </p:nvPr>
        </p:nvSpPr>
        <p:spPr/>
        <p:txBody>
          <a:body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1680142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パラグラフスライド">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58800" y="1015999"/>
            <a:ext cx="11099800" cy="938159"/>
          </a:xfrm>
        </p:spPr>
        <p:txBody>
          <a:bodyPr>
            <a:noAutofit/>
          </a:bodyPr>
          <a:lstStyle>
            <a:lvl1pPr>
              <a:defRPr sz="3600" b="1">
                <a:solidFill>
                  <a:schemeClr val="tx1"/>
                </a:solidFill>
                <a:latin typeface="游ゴシック" panose="020B0400000000000000" pitchFamily="50" charset="-128"/>
                <a:ea typeface="游ゴシック" panose="020B0400000000000000" pitchFamily="50" charset="-128"/>
              </a:defRPr>
            </a:lvl1pPr>
          </a:lstStyle>
          <a:p>
            <a:r>
              <a:rPr kumimoji="1" lang="ja-JP" altLang="en-US" dirty="0"/>
              <a:t>話題について伝えるべきメッセージ（問いの答え）</a:t>
            </a:r>
          </a:p>
        </p:txBody>
      </p:sp>
      <p:sp>
        <p:nvSpPr>
          <p:cNvPr id="3" name="コンテンツ プレースホルダー 2"/>
          <p:cNvSpPr>
            <a:spLocks noGrp="1"/>
          </p:cNvSpPr>
          <p:nvPr>
            <p:ph idx="1" hasCustomPrompt="1"/>
          </p:nvPr>
        </p:nvSpPr>
        <p:spPr>
          <a:xfrm>
            <a:off x="558800" y="2013155"/>
            <a:ext cx="11099800" cy="4572000"/>
          </a:xfrm>
        </p:spPr>
        <p:txBody>
          <a:bodyPr/>
          <a:lstStyle>
            <a:lvl1pPr marL="457200" indent="-457200">
              <a:buFont typeface="Wingdings" panose="05000000000000000000" pitchFamily="2" charset="2"/>
              <a:buChar char="l"/>
              <a:defRPr>
                <a:solidFill>
                  <a:schemeClr val="tx1"/>
                </a:solidFill>
                <a:latin typeface="游ゴシック" panose="020B0400000000000000" pitchFamily="50" charset="-128"/>
                <a:ea typeface="游ゴシック" panose="020B0400000000000000" pitchFamily="50" charset="-128"/>
              </a:defRPr>
            </a:lvl1pPr>
            <a:lvl2pPr marL="800100" marR="0" indent="-342900" algn="l" defTabSz="914400" rtl="0" eaLnBrk="1" fontAlgn="auto" latinLnBrk="0" hangingPunct="1">
              <a:lnSpc>
                <a:spcPct val="110000"/>
              </a:lnSpc>
              <a:spcBef>
                <a:spcPts val="0"/>
              </a:spcBef>
              <a:spcAft>
                <a:spcPts val="0"/>
              </a:spcAft>
              <a:buClrTx/>
              <a:buSzTx/>
              <a:buFont typeface="Wingdings" panose="05000000000000000000" pitchFamily="2" charset="2"/>
              <a:buChar char="l"/>
              <a:tabLst/>
              <a:defRPr>
                <a:latin typeface="游ゴシック Medium" panose="020B0500000000000000" pitchFamily="50" charset="-128"/>
                <a:ea typeface="游ゴシック Medium" panose="020B0500000000000000" pitchFamily="50" charset="-128"/>
              </a:defRPr>
            </a:lvl2pPr>
          </a:lstStyle>
          <a:p>
            <a:pPr lvl="0"/>
            <a:r>
              <a:rPr kumimoji="1" lang="ja-JP" altLang="en-US" dirty="0"/>
              <a:t>メッセージの補足説明（根拠／解説／具体例）</a:t>
            </a:r>
            <a:endParaRPr kumimoji="1" lang="en-US" altLang="ja-JP" dirty="0"/>
          </a:p>
          <a:p>
            <a:pPr lvl="1"/>
            <a:r>
              <a:rPr kumimoji="1" lang="ja-JP" altLang="en-US" dirty="0"/>
              <a:t>第２段</a:t>
            </a:r>
            <a:endParaRPr kumimoji="1" lang="en-US" altLang="ja-JP" dirty="0"/>
          </a:p>
          <a:p>
            <a:pPr lvl="2"/>
            <a:r>
              <a:rPr kumimoji="1" lang="ja-JP" altLang="en-US" dirty="0"/>
              <a:t>第３段</a:t>
            </a:r>
            <a:endParaRPr kumimoji="1" lang="en-US" altLang="ja-JP" dirty="0"/>
          </a:p>
          <a:p>
            <a:pPr lvl="3"/>
            <a:r>
              <a:rPr kumimoji="1" lang="ja-JP" altLang="en-US" dirty="0"/>
              <a:t>第４段</a:t>
            </a:r>
            <a:endParaRPr kumimoji="1" lang="en-US" altLang="ja-JP" dirty="0"/>
          </a:p>
          <a:p>
            <a:pPr lvl="4"/>
            <a:r>
              <a:rPr kumimoji="1" lang="ja-JP" altLang="en-US" dirty="0"/>
              <a:t>第５弾</a:t>
            </a:r>
            <a:endParaRPr kumimoji="1" lang="en-US" altLang="ja-JP" dirty="0"/>
          </a:p>
          <a:p>
            <a:pPr lvl="3"/>
            <a:endParaRPr kumimoji="1" lang="en-US" altLang="ja-JP" dirty="0"/>
          </a:p>
          <a:p>
            <a:pPr lvl="3"/>
            <a:endParaRPr kumimoji="1" lang="en-US" altLang="ja-JP" dirty="0"/>
          </a:p>
          <a:p>
            <a:pPr lvl="1"/>
            <a:endParaRPr kumimoji="1" lang="en-US" altLang="ja-JP" dirty="0"/>
          </a:p>
          <a:p>
            <a:pPr lvl="0"/>
            <a:endParaRPr kumimoji="1" lang="en-US" altLang="ja-JP" dirty="0"/>
          </a:p>
          <a:p>
            <a:pPr lvl="0"/>
            <a:endParaRPr kumimoji="1" lang="en-US" altLang="ja-JP" dirty="0"/>
          </a:p>
          <a:p>
            <a:pPr lvl="1"/>
            <a:endParaRPr kumimoji="1" lang="en-US" altLang="ja-JP" dirty="0"/>
          </a:p>
        </p:txBody>
      </p:sp>
      <p:sp>
        <p:nvSpPr>
          <p:cNvPr id="18" name="テキスト プレースホルダー 17"/>
          <p:cNvSpPr>
            <a:spLocks noGrp="1"/>
          </p:cNvSpPr>
          <p:nvPr>
            <p:ph type="body" sz="quarter" idx="11" hasCustomPrompt="1"/>
          </p:nvPr>
        </p:nvSpPr>
        <p:spPr>
          <a:xfrm>
            <a:off x="210574" y="348226"/>
            <a:ext cx="11455400" cy="469900"/>
          </a:xfrm>
        </p:spPr>
        <p:txBody>
          <a:bodyPr/>
          <a:lstStyle>
            <a:lvl1pPr marL="0" indent="0">
              <a:buNone/>
              <a:defRPr b="0">
                <a:latin typeface="游ゴシック Medium" panose="020B0500000000000000" pitchFamily="50" charset="-128"/>
                <a:ea typeface="游ゴシック Medium" panose="020B0500000000000000" pitchFamily="50" charset="-128"/>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a:t>スライドの話題＝問い</a:t>
            </a:r>
            <a:r>
              <a:rPr kumimoji="1" lang="en-US" altLang="ja-JP" dirty="0"/>
              <a:t>=</a:t>
            </a:r>
            <a:r>
              <a:rPr kumimoji="1" lang="ja-JP" altLang="en-US" dirty="0"/>
              <a:t>論点</a:t>
            </a:r>
            <a:endParaRPr kumimoji="1" lang="en-US" altLang="ja-JP" dirty="0"/>
          </a:p>
        </p:txBody>
      </p:sp>
      <p:sp>
        <p:nvSpPr>
          <p:cNvPr id="23" name="テキスト ボックス 22"/>
          <p:cNvSpPr txBox="1"/>
          <p:nvPr userDrawn="1"/>
        </p:nvSpPr>
        <p:spPr>
          <a:xfrm>
            <a:off x="11493500" y="315648"/>
            <a:ext cx="561372" cy="461665"/>
          </a:xfrm>
          <a:prstGeom prst="rect">
            <a:avLst/>
          </a:prstGeom>
          <a:noFill/>
        </p:spPr>
        <p:txBody>
          <a:bodyPr wrap="none" rtlCol="0">
            <a:spAutoFit/>
          </a:bodyPr>
          <a:lstStyle/>
          <a:p>
            <a:fld id="{86695743-78A6-41C5-8EC9-B94E39B9B94D}" type="slidenum">
              <a:rPr kumimoji="1" lang="ja-JP" altLang="en-US" sz="2400" smtClean="0">
                <a:solidFill>
                  <a:schemeClr val="tx1"/>
                </a:solidFill>
                <a:latin typeface="+mn-lt"/>
                <a:ea typeface="游ゴシック Medium" panose="020B0500000000000000" pitchFamily="50" charset="-128"/>
              </a:rPr>
              <a:t>‹#›</a:t>
            </a:fld>
            <a:endParaRPr kumimoji="1" lang="ja-JP" altLang="en-US" sz="2400" dirty="0">
              <a:solidFill>
                <a:schemeClr val="tx1"/>
              </a:solidFill>
              <a:latin typeface="+mn-lt"/>
              <a:ea typeface="游ゴシック Medium" panose="020B0500000000000000" pitchFamily="50" charset="-128"/>
            </a:endParaRPr>
          </a:p>
        </p:txBody>
      </p:sp>
      <p:cxnSp>
        <p:nvCxnSpPr>
          <p:cNvPr id="26" name="直線コネクタ 25"/>
          <p:cNvCxnSpPr/>
          <p:nvPr userDrawn="1"/>
        </p:nvCxnSpPr>
        <p:spPr>
          <a:xfrm>
            <a:off x="0" y="825500"/>
            <a:ext cx="12192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678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17B897-E960-3124-3708-064771EE7B7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76EC3D-DF44-C12B-AB49-771AEFE456D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4308837-2845-9078-5D21-FAA04B2A4D13}"/>
              </a:ext>
            </a:extLst>
          </p:cNvPr>
          <p:cNvSpPr>
            <a:spLocks noGrp="1"/>
          </p:cNvSpPr>
          <p:nvPr>
            <p:ph type="dt" sz="half" idx="10"/>
          </p:nvPr>
        </p:nvSpPr>
        <p:spPr/>
        <p:txBody>
          <a:bodyPr/>
          <a:lstStyle/>
          <a:p>
            <a:fld id="{7CF4D133-97D3-4CE7-A2A2-254F71995ECC}" type="datetimeFigureOut">
              <a:rPr kumimoji="1" lang="ja-JP" altLang="en-US" smtClean="0"/>
              <a:t>2023/9/14</a:t>
            </a:fld>
            <a:endParaRPr kumimoji="1" lang="ja-JP" altLang="en-US"/>
          </a:p>
        </p:txBody>
      </p:sp>
      <p:sp>
        <p:nvSpPr>
          <p:cNvPr id="5" name="フッター プレースホルダー 4">
            <a:extLst>
              <a:ext uri="{FF2B5EF4-FFF2-40B4-BE49-F238E27FC236}">
                <a16:creationId xmlns:a16="http://schemas.microsoft.com/office/drawing/2014/main" id="{926FE36B-4CCB-1054-9630-E65C59AE01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E4B85E-CE55-5433-E747-800796299C9E}"/>
              </a:ext>
            </a:extLst>
          </p:cNvPr>
          <p:cNvSpPr>
            <a:spLocks noGrp="1"/>
          </p:cNvSpPr>
          <p:nvPr>
            <p:ph type="sldNum" sz="quarter" idx="12"/>
          </p:nvPr>
        </p:nvSpPr>
        <p:spPr/>
        <p:txBody>
          <a:body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2092422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798368-F601-F73B-2BF0-BB5CEDEB48C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2555496-B083-3571-A857-75288B5EBD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E50B367-4629-80CB-C78B-1F5E902B3FE7}"/>
              </a:ext>
            </a:extLst>
          </p:cNvPr>
          <p:cNvSpPr>
            <a:spLocks noGrp="1"/>
          </p:cNvSpPr>
          <p:nvPr>
            <p:ph type="dt" sz="half" idx="10"/>
          </p:nvPr>
        </p:nvSpPr>
        <p:spPr/>
        <p:txBody>
          <a:bodyPr/>
          <a:lstStyle/>
          <a:p>
            <a:fld id="{7CF4D133-97D3-4CE7-A2A2-254F71995ECC}" type="datetimeFigureOut">
              <a:rPr kumimoji="1" lang="ja-JP" altLang="en-US" smtClean="0"/>
              <a:t>2023/9/14</a:t>
            </a:fld>
            <a:endParaRPr kumimoji="1" lang="ja-JP" altLang="en-US"/>
          </a:p>
        </p:txBody>
      </p:sp>
      <p:sp>
        <p:nvSpPr>
          <p:cNvPr id="5" name="フッター プレースホルダー 4">
            <a:extLst>
              <a:ext uri="{FF2B5EF4-FFF2-40B4-BE49-F238E27FC236}">
                <a16:creationId xmlns:a16="http://schemas.microsoft.com/office/drawing/2014/main" id="{9F0E09F4-5E0C-05A9-4FEB-68F2A67E87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CF2A72A-C978-E88F-57E7-4D4FA5329FB6}"/>
              </a:ext>
            </a:extLst>
          </p:cNvPr>
          <p:cNvSpPr>
            <a:spLocks noGrp="1"/>
          </p:cNvSpPr>
          <p:nvPr>
            <p:ph type="sldNum" sz="quarter" idx="12"/>
          </p:nvPr>
        </p:nvSpPr>
        <p:spPr/>
        <p:txBody>
          <a:body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3104233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C9C09-ABA6-D6DC-6A72-506FB4187F8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1B92C36-75ED-3ACD-98C4-4C1FB92FA7B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35187CF-B5BE-8678-A0D7-D3256D0F220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183B15D-923D-16AB-34D9-143540823CC8}"/>
              </a:ext>
            </a:extLst>
          </p:cNvPr>
          <p:cNvSpPr>
            <a:spLocks noGrp="1"/>
          </p:cNvSpPr>
          <p:nvPr>
            <p:ph type="dt" sz="half" idx="10"/>
          </p:nvPr>
        </p:nvSpPr>
        <p:spPr/>
        <p:txBody>
          <a:bodyPr/>
          <a:lstStyle/>
          <a:p>
            <a:fld id="{7CF4D133-97D3-4CE7-A2A2-254F71995ECC}" type="datetimeFigureOut">
              <a:rPr kumimoji="1" lang="ja-JP" altLang="en-US" smtClean="0"/>
              <a:t>2023/9/14</a:t>
            </a:fld>
            <a:endParaRPr kumimoji="1" lang="ja-JP" altLang="en-US"/>
          </a:p>
        </p:txBody>
      </p:sp>
      <p:sp>
        <p:nvSpPr>
          <p:cNvPr id="6" name="フッター プレースホルダー 5">
            <a:extLst>
              <a:ext uri="{FF2B5EF4-FFF2-40B4-BE49-F238E27FC236}">
                <a16:creationId xmlns:a16="http://schemas.microsoft.com/office/drawing/2014/main" id="{CD13F548-5C09-E8C4-2315-68D40D3B2ED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61E8CFF-418F-4560-BB53-794FB3D2692E}"/>
              </a:ext>
            </a:extLst>
          </p:cNvPr>
          <p:cNvSpPr>
            <a:spLocks noGrp="1"/>
          </p:cNvSpPr>
          <p:nvPr>
            <p:ph type="sldNum" sz="quarter" idx="12"/>
          </p:nvPr>
        </p:nvSpPr>
        <p:spPr/>
        <p:txBody>
          <a:body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333609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62009C-FA80-AD5D-1168-8935B819DF5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BB1521C-9523-E297-2955-46A75400C2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FF7041D-B2F5-EDCE-0394-8CFA7DE509E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203A75F-D574-A6A4-2B6B-2AF05AD7D7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B20ABA1-1CC6-1D4D-5C3E-58418BD9AF9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39F6A55-D362-3C02-B3E7-A1E7501E5865}"/>
              </a:ext>
            </a:extLst>
          </p:cNvPr>
          <p:cNvSpPr>
            <a:spLocks noGrp="1"/>
          </p:cNvSpPr>
          <p:nvPr>
            <p:ph type="dt" sz="half" idx="10"/>
          </p:nvPr>
        </p:nvSpPr>
        <p:spPr/>
        <p:txBody>
          <a:bodyPr/>
          <a:lstStyle/>
          <a:p>
            <a:fld id="{7CF4D133-97D3-4CE7-A2A2-254F71995ECC}" type="datetimeFigureOut">
              <a:rPr kumimoji="1" lang="ja-JP" altLang="en-US" smtClean="0"/>
              <a:t>2023/9/14</a:t>
            </a:fld>
            <a:endParaRPr kumimoji="1" lang="ja-JP" altLang="en-US"/>
          </a:p>
        </p:txBody>
      </p:sp>
      <p:sp>
        <p:nvSpPr>
          <p:cNvPr id="8" name="フッター プレースホルダー 7">
            <a:extLst>
              <a:ext uri="{FF2B5EF4-FFF2-40B4-BE49-F238E27FC236}">
                <a16:creationId xmlns:a16="http://schemas.microsoft.com/office/drawing/2014/main" id="{26317400-EA7A-1018-76EF-E2C3B6EEBC3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E5A3D7B4-30B0-4F80-4A7C-37DDE6FB71BC}"/>
              </a:ext>
            </a:extLst>
          </p:cNvPr>
          <p:cNvSpPr>
            <a:spLocks noGrp="1"/>
          </p:cNvSpPr>
          <p:nvPr>
            <p:ph type="sldNum" sz="quarter" idx="12"/>
          </p:nvPr>
        </p:nvSpPr>
        <p:spPr/>
        <p:txBody>
          <a:body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207020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D27C84-3716-0B71-C10C-958DB16E9AF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FF5BD26-684D-E08C-1ED5-4EA9909E1C52}"/>
              </a:ext>
            </a:extLst>
          </p:cNvPr>
          <p:cNvSpPr>
            <a:spLocks noGrp="1"/>
          </p:cNvSpPr>
          <p:nvPr>
            <p:ph type="dt" sz="half" idx="10"/>
          </p:nvPr>
        </p:nvSpPr>
        <p:spPr/>
        <p:txBody>
          <a:bodyPr/>
          <a:lstStyle/>
          <a:p>
            <a:fld id="{7CF4D133-97D3-4CE7-A2A2-254F71995ECC}" type="datetimeFigureOut">
              <a:rPr kumimoji="1" lang="ja-JP" altLang="en-US" smtClean="0"/>
              <a:t>2023/9/14</a:t>
            </a:fld>
            <a:endParaRPr kumimoji="1" lang="ja-JP" altLang="en-US"/>
          </a:p>
        </p:txBody>
      </p:sp>
      <p:sp>
        <p:nvSpPr>
          <p:cNvPr id="4" name="フッター プレースホルダー 3">
            <a:extLst>
              <a:ext uri="{FF2B5EF4-FFF2-40B4-BE49-F238E27FC236}">
                <a16:creationId xmlns:a16="http://schemas.microsoft.com/office/drawing/2014/main" id="{F52D20AB-292D-4F86-B226-B953C68B5AB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A44CD1F-08F1-8199-E123-7D9F2D56CCC6}"/>
              </a:ext>
            </a:extLst>
          </p:cNvPr>
          <p:cNvSpPr>
            <a:spLocks noGrp="1"/>
          </p:cNvSpPr>
          <p:nvPr>
            <p:ph type="sldNum" sz="quarter" idx="12"/>
          </p:nvPr>
        </p:nvSpPr>
        <p:spPr/>
        <p:txBody>
          <a:body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4063507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E909FC3-67E0-F682-5BA4-C89A2E663E53}"/>
              </a:ext>
            </a:extLst>
          </p:cNvPr>
          <p:cNvSpPr>
            <a:spLocks noGrp="1"/>
          </p:cNvSpPr>
          <p:nvPr>
            <p:ph type="dt" sz="half" idx="10"/>
          </p:nvPr>
        </p:nvSpPr>
        <p:spPr/>
        <p:txBody>
          <a:bodyPr/>
          <a:lstStyle/>
          <a:p>
            <a:fld id="{7CF4D133-97D3-4CE7-A2A2-254F71995ECC}" type="datetimeFigureOut">
              <a:rPr kumimoji="1" lang="ja-JP" altLang="en-US" smtClean="0"/>
              <a:t>2023/9/14</a:t>
            </a:fld>
            <a:endParaRPr kumimoji="1" lang="ja-JP" altLang="en-US"/>
          </a:p>
        </p:txBody>
      </p:sp>
      <p:sp>
        <p:nvSpPr>
          <p:cNvPr id="3" name="フッター プレースホルダー 2">
            <a:extLst>
              <a:ext uri="{FF2B5EF4-FFF2-40B4-BE49-F238E27FC236}">
                <a16:creationId xmlns:a16="http://schemas.microsoft.com/office/drawing/2014/main" id="{B1D4BCED-03E7-256E-1375-2B76A82DC4C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BC26EF6-58A5-CB4B-C6A7-5F76D6A20A5D}"/>
              </a:ext>
            </a:extLst>
          </p:cNvPr>
          <p:cNvSpPr>
            <a:spLocks noGrp="1"/>
          </p:cNvSpPr>
          <p:nvPr>
            <p:ph type="sldNum" sz="quarter" idx="12"/>
          </p:nvPr>
        </p:nvSpPr>
        <p:spPr/>
        <p:txBody>
          <a:body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4060675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C0E064-7E2E-BE11-CD0C-BAAD44941C9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A157A91-811B-960E-F4F0-F3D079F7E8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D7ADFEA-752B-C7BF-F938-A9C3D396B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EE823D6-8E9B-1C23-2B03-195A35C67B2A}"/>
              </a:ext>
            </a:extLst>
          </p:cNvPr>
          <p:cNvSpPr>
            <a:spLocks noGrp="1"/>
          </p:cNvSpPr>
          <p:nvPr>
            <p:ph type="dt" sz="half" idx="10"/>
          </p:nvPr>
        </p:nvSpPr>
        <p:spPr/>
        <p:txBody>
          <a:bodyPr/>
          <a:lstStyle/>
          <a:p>
            <a:fld id="{7CF4D133-97D3-4CE7-A2A2-254F71995ECC}" type="datetimeFigureOut">
              <a:rPr kumimoji="1" lang="ja-JP" altLang="en-US" smtClean="0"/>
              <a:t>2023/9/14</a:t>
            </a:fld>
            <a:endParaRPr kumimoji="1" lang="ja-JP" altLang="en-US"/>
          </a:p>
        </p:txBody>
      </p:sp>
      <p:sp>
        <p:nvSpPr>
          <p:cNvPr id="6" name="フッター プレースホルダー 5">
            <a:extLst>
              <a:ext uri="{FF2B5EF4-FFF2-40B4-BE49-F238E27FC236}">
                <a16:creationId xmlns:a16="http://schemas.microsoft.com/office/drawing/2014/main" id="{9D343387-938E-901C-44DA-29485E8DC57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C65E95D-BDC5-A3E9-C1E4-B9B1EFA48086}"/>
              </a:ext>
            </a:extLst>
          </p:cNvPr>
          <p:cNvSpPr>
            <a:spLocks noGrp="1"/>
          </p:cNvSpPr>
          <p:nvPr>
            <p:ph type="sldNum" sz="quarter" idx="12"/>
          </p:nvPr>
        </p:nvSpPr>
        <p:spPr/>
        <p:txBody>
          <a:body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4172087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67DF23-75FD-9806-DECA-E8F277EEEB1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8E18822-62CD-CD4A-4375-CF48A3C660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9C7C9C1-8A36-BDDD-5E1C-2061E9E21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565F7C3-A5A1-FAEF-8C09-AA03ED8B9A22}"/>
              </a:ext>
            </a:extLst>
          </p:cNvPr>
          <p:cNvSpPr>
            <a:spLocks noGrp="1"/>
          </p:cNvSpPr>
          <p:nvPr>
            <p:ph type="dt" sz="half" idx="10"/>
          </p:nvPr>
        </p:nvSpPr>
        <p:spPr/>
        <p:txBody>
          <a:bodyPr/>
          <a:lstStyle/>
          <a:p>
            <a:fld id="{7CF4D133-97D3-4CE7-A2A2-254F71995ECC}" type="datetimeFigureOut">
              <a:rPr kumimoji="1" lang="ja-JP" altLang="en-US" smtClean="0"/>
              <a:t>2023/9/14</a:t>
            </a:fld>
            <a:endParaRPr kumimoji="1" lang="ja-JP" altLang="en-US"/>
          </a:p>
        </p:txBody>
      </p:sp>
      <p:sp>
        <p:nvSpPr>
          <p:cNvPr id="6" name="フッター プレースホルダー 5">
            <a:extLst>
              <a:ext uri="{FF2B5EF4-FFF2-40B4-BE49-F238E27FC236}">
                <a16:creationId xmlns:a16="http://schemas.microsoft.com/office/drawing/2014/main" id="{C604691D-DC62-EF44-F8F9-B390C97D16C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E21F5FB-CBFD-5C21-F6A7-EDE2532E3D31}"/>
              </a:ext>
            </a:extLst>
          </p:cNvPr>
          <p:cNvSpPr>
            <a:spLocks noGrp="1"/>
          </p:cNvSpPr>
          <p:nvPr>
            <p:ph type="sldNum" sz="quarter" idx="12"/>
          </p:nvPr>
        </p:nvSpPr>
        <p:spPr/>
        <p:txBody>
          <a:body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4251157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5203CA3-A0D6-8EDC-8F04-E6A415CF52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BB94F4F-5F3D-C953-F40C-E2A1D3F30C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64D5E8C-38D6-BDD9-1678-74CF50BC2F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F4D133-97D3-4CE7-A2A2-254F71995ECC}" type="datetimeFigureOut">
              <a:rPr kumimoji="1" lang="ja-JP" altLang="en-US" smtClean="0"/>
              <a:t>2023/9/14</a:t>
            </a:fld>
            <a:endParaRPr kumimoji="1" lang="ja-JP" altLang="en-US"/>
          </a:p>
        </p:txBody>
      </p:sp>
      <p:sp>
        <p:nvSpPr>
          <p:cNvPr id="5" name="フッター プレースホルダー 4">
            <a:extLst>
              <a:ext uri="{FF2B5EF4-FFF2-40B4-BE49-F238E27FC236}">
                <a16:creationId xmlns:a16="http://schemas.microsoft.com/office/drawing/2014/main" id="{57B56B5D-33B3-FE28-C362-D4A20C9BA2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5C0B9A3-EF57-FC18-B2D6-ED5AF2E6BC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09E128-662C-4D97-B237-06059F594E91}" type="slidenum">
              <a:rPr kumimoji="1" lang="ja-JP" altLang="en-US" smtClean="0"/>
              <a:t>‹#›</a:t>
            </a:fld>
            <a:endParaRPr kumimoji="1" lang="ja-JP" altLang="en-US"/>
          </a:p>
        </p:txBody>
      </p:sp>
    </p:spTree>
    <p:extLst>
      <p:ext uri="{BB962C8B-B14F-4D97-AF65-F5344CB8AC3E}">
        <p14:creationId xmlns:p14="http://schemas.microsoft.com/office/powerpoint/2010/main" val="1354728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2.jpe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descr="ノートパソコンのキーボード">
            <a:extLst>
              <a:ext uri="{FF2B5EF4-FFF2-40B4-BE49-F238E27FC236}">
                <a16:creationId xmlns:a16="http://schemas.microsoft.com/office/drawing/2014/main" id="{C603ECB5-47C9-9C30-73E2-9006EA6FAFCC}"/>
              </a:ext>
            </a:extLst>
          </p:cNvPr>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artisticBlur/>
                    </a14:imgEffect>
                    <a14:imgEffect>
                      <a14:colorTemperature colorTemp="88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8C6F0535-4030-4C35-945F-92B453107136}"/>
              </a:ext>
            </a:extLst>
          </p:cNvPr>
          <p:cNvSpPr>
            <a:spLocks noGrp="1"/>
          </p:cNvSpPr>
          <p:nvPr>
            <p:ph type="title"/>
          </p:nvPr>
        </p:nvSpPr>
        <p:spPr>
          <a:xfrm>
            <a:off x="1041888" y="1418094"/>
            <a:ext cx="10108223" cy="1325562"/>
          </a:xfrm>
        </p:spPr>
        <p:txBody>
          <a:bodyPr>
            <a:noAutofit/>
          </a:bodyPr>
          <a:lstStyle/>
          <a:p>
            <a:pPr algn="l"/>
            <a:r>
              <a:rPr kumimoji="1" lang="ja-JP" altLang="en-US" sz="4800" b="1" dirty="0">
                <a:latin typeface="メイリオ" panose="020B0604030504040204" pitchFamily="50" charset="-128"/>
                <a:ea typeface="メイリオ" panose="020B0604030504040204" pitchFamily="50" charset="-128"/>
              </a:rPr>
              <a:t>点群データを用いた</a:t>
            </a:r>
            <a:br>
              <a:rPr kumimoji="1" lang="en-US" altLang="ja-JP" sz="4800" b="1" dirty="0">
                <a:latin typeface="メイリオ" panose="020B0604030504040204" pitchFamily="50" charset="-128"/>
                <a:ea typeface="メイリオ" panose="020B0604030504040204" pitchFamily="50" charset="-128"/>
              </a:rPr>
            </a:br>
            <a:r>
              <a:rPr kumimoji="1" lang="ja-JP" altLang="en-US" sz="4800" b="1" dirty="0">
                <a:latin typeface="メイリオ" panose="020B0604030504040204" pitchFamily="50" charset="-128"/>
                <a:ea typeface="メイリオ" panose="020B0604030504040204" pitchFamily="50" charset="-128"/>
              </a:rPr>
              <a:t>形状判別と構造モデル生成の自動化</a:t>
            </a:r>
          </a:p>
        </p:txBody>
      </p:sp>
      <p:sp>
        <p:nvSpPr>
          <p:cNvPr id="3" name="字幕 2">
            <a:extLst>
              <a:ext uri="{FF2B5EF4-FFF2-40B4-BE49-F238E27FC236}">
                <a16:creationId xmlns:a16="http://schemas.microsoft.com/office/drawing/2014/main" id="{42FD679A-CDD2-4005-984B-113143E13B1F}"/>
              </a:ext>
            </a:extLst>
          </p:cNvPr>
          <p:cNvSpPr>
            <a:spLocks noGrp="1"/>
          </p:cNvSpPr>
          <p:nvPr>
            <p:ph idx="1"/>
          </p:nvPr>
        </p:nvSpPr>
        <p:spPr>
          <a:xfrm>
            <a:off x="1041888" y="3001108"/>
            <a:ext cx="8861581" cy="3468199"/>
          </a:xfrm>
        </p:spPr>
        <p:txBody>
          <a:bodyPr>
            <a:normAutofit/>
          </a:bodyPr>
          <a:lstStyle/>
          <a:p>
            <a:endParaRPr lang="en-US" altLang="ja-JP" sz="2000" dirty="0">
              <a:latin typeface="メイリオ" panose="020B0604030504040204" pitchFamily="50" charset="-128"/>
              <a:ea typeface="メイリオ" panose="020B0604030504040204" pitchFamily="50" charset="-128"/>
            </a:endParaRPr>
          </a:p>
          <a:p>
            <a:pPr marL="0" indent="0">
              <a:buNone/>
            </a:pPr>
            <a:r>
              <a:rPr lang="ja-JP" altLang="en-US" sz="2800" b="1" dirty="0">
                <a:latin typeface="メイリオ" panose="020B0604030504040204" pitchFamily="50" charset="-128"/>
                <a:ea typeface="メイリオ" panose="020B0604030504040204" pitchFamily="50" charset="-128"/>
              </a:rPr>
              <a:t>山下　一樹　</a:t>
            </a:r>
            <a:r>
              <a:rPr kumimoji="1" lang="ja-JP" altLang="en-US" sz="2000" b="1" dirty="0">
                <a:latin typeface="メイリオ" panose="020B0604030504040204" pitchFamily="50" charset="-128"/>
                <a:ea typeface="メイリオ" panose="020B0604030504040204" pitchFamily="50" charset="-128"/>
              </a:rPr>
              <a:t>名古屋工業大学 　電気情報工学科　</a:t>
            </a:r>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pPr marL="0" indent="0">
              <a:buNone/>
            </a:pPr>
            <a:r>
              <a:rPr kumimoji="1" lang="ja-JP" altLang="en-US" sz="2000" b="1" dirty="0">
                <a:latin typeface="メイリオ" panose="020B0604030504040204" pitchFamily="50" charset="-128"/>
                <a:ea typeface="メイリオ" panose="020B0604030504040204" pitchFamily="50" charset="-128"/>
              </a:rPr>
              <a:t>共同研究者</a:t>
            </a:r>
            <a:endParaRPr kumimoji="1" lang="en-US" altLang="ja-JP" sz="2000" b="1" dirty="0">
              <a:latin typeface="メイリオ" panose="020B0604030504040204" pitchFamily="50" charset="-128"/>
              <a:ea typeface="メイリオ" panose="020B0604030504040204" pitchFamily="50" charset="-128"/>
            </a:endParaRPr>
          </a:p>
          <a:p>
            <a:pPr marL="0" indent="0">
              <a:buNone/>
            </a:pPr>
            <a:r>
              <a:rPr lang="ja-JP" altLang="en-US" sz="1400" dirty="0">
                <a:latin typeface="メイリオ" panose="020B0604030504040204" pitchFamily="50" charset="-128"/>
                <a:ea typeface="メイリオ" panose="020B0604030504040204" pitchFamily="50" charset="-128"/>
              </a:rPr>
              <a:t>海老沢　健正　</a:t>
            </a:r>
            <a:r>
              <a:rPr lang="ja-JP" altLang="en-US" sz="1200" dirty="0">
                <a:latin typeface="メイリオ" panose="020B0604030504040204" pitchFamily="50" charset="-128"/>
                <a:ea typeface="メイリオ" panose="020B0604030504040204" pitchFamily="50" charset="-128"/>
              </a:rPr>
              <a:t>名古屋工業大学　</a:t>
            </a:r>
            <a:endParaRPr lang="en-US" altLang="ja-JP" sz="1200" dirty="0">
              <a:latin typeface="メイリオ" panose="020B0604030504040204" pitchFamily="50" charset="-128"/>
              <a:ea typeface="メイリオ" panose="020B0604030504040204" pitchFamily="50" charset="-128"/>
            </a:endParaRPr>
          </a:p>
          <a:p>
            <a:pPr marL="0" indent="0">
              <a:buNone/>
            </a:pPr>
            <a:r>
              <a:rPr lang="ja-JP" altLang="en-US" sz="1400" dirty="0">
                <a:latin typeface="メイリオ" panose="020B0604030504040204" pitchFamily="50" charset="-128"/>
                <a:ea typeface="メイリオ" panose="020B0604030504040204" pitchFamily="50" charset="-128"/>
              </a:rPr>
              <a:t>日高　菜緒　　</a:t>
            </a:r>
            <a:r>
              <a:rPr lang="ja-JP" altLang="en-US" sz="1200" dirty="0">
                <a:latin typeface="メイリオ" panose="020B0604030504040204" pitchFamily="50" charset="-128"/>
                <a:ea typeface="メイリオ" panose="020B0604030504040204" pitchFamily="50" charset="-128"/>
              </a:rPr>
              <a:t>名古屋工業大学　</a:t>
            </a:r>
            <a:endParaRPr lang="en-US" altLang="ja-JP" sz="1200" dirty="0">
              <a:latin typeface="メイリオ" panose="020B0604030504040204" pitchFamily="50" charset="-128"/>
              <a:ea typeface="メイリオ" panose="020B0604030504040204" pitchFamily="50" charset="-128"/>
            </a:endParaRPr>
          </a:p>
          <a:p>
            <a:pPr marL="0" indent="0">
              <a:buNone/>
            </a:pPr>
            <a:r>
              <a:rPr kumimoji="1" lang="ja-JP" altLang="en-US" sz="1400" dirty="0">
                <a:latin typeface="メイリオ" panose="020B0604030504040204" pitchFamily="50" charset="-128"/>
                <a:ea typeface="メイリオ" panose="020B0604030504040204" pitchFamily="50" charset="-128"/>
              </a:rPr>
              <a:t>野中　哲也　　</a:t>
            </a:r>
            <a:r>
              <a:rPr kumimoji="1" lang="ja-JP" altLang="en-US" sz="1200" dirty="0">
                <a:latin typeface="メイリオ" panose="020B0604030504040204" pitchFamily="50" charset="-128"/>
                <a:ea typeface="メイリオ" panose="020B0604030504040204" pitchFamily="50" charset="-128"/>
              </a:rPr>
              <a:t>名古屋工業大学　</a:t>
            </a:r>
          </a:p>
          <a:p>
            <a:endParaRPr kumimoji="1" lang="ja-JP" altLang="en-US" sz="2800" dirty="0"/>
          </a:p>
        </p:txBody>
      </p:sp>
      <p:sp>
        <p:nvSpPr>
          <p:cNvPr id="5" name="テキスト プレースホルダー 4">
            <a:extLst>
              <a:ext uri="{FF2B5EF4-FFF2-40B4-BE49-F238E27FC236}">
                <a16:creationId xmlns:a16="http://schemas.microsoft.com/office/drawing/2014/main" id="{1F08FD74-8A95-4CC4-8A3E-A416E77C6F43}"/>
              </a:ext>
            </a:extLst>
          </p:cNvPr>
          <p:cNvSpPr>
            <a:spLocks noGrp="1"/>
          </p:cNvSpPr>
          <p:nvPr>
            <p:ph type="body" sz="quarter" idx="4294967295"/>
          </p:nvPr>
        </p:nvSpPr>
        <p:spPr>
          <a:xfrm>
            <a:off x="3268663" y="307975"/>
            <a:ext cx="8923337" cy="469900"/>
          </a:xfrm>
        </p:spPr>
        <p:txBody>
          <a:bodyPr>
            <a:normAutofit fontScale="85000" lnSpcReduction="10000"/>
          </a:bodyPr>
          <a:lstStyle/>
          <a:p>
            <a:pPr marL="0" indent="0">
              <a:buNone/>
            </a:pPr>
            <a:r>
              <a:rPr lang="zh-CN" altLang="en-US" b="1" i="0" dirty="0">
                <a:solidFill>
                  <a:srgbClr val="2B2B2B"/>
                </a:solidFill>
                <a:effectLst/>
                <a:latin typeface="メイリオ" panose="020B0604030504040204" pitchFamily="50" charset="-128"/>
                <a:ea typeface="メイリオ" panose="020B0604030504040204" pitchFamily="50" charset="-128"/>
              </a:rPr>
              <a:t>令和</a:t>
            </a:r>
            <a:r>
              <a:rPr lang="en-US" altLang="zh-CN" b="1" i="0" dirty="0">
                <a:solidFill>
                  <a:srgbClr val="2B2B2B"/>
                </a:solidFill>
                <a:effectLst/>
                <a:latin typeface="メイリオ" panose="020B0604030504040204" pitchFamily="50" charset="-128"/>
                <a:ea typeface="メイリオ" panose="020B0604030504040204" pitchFamily="50" charset="-128"/>
              </a:rPr>
              <a:t>5</a:t>
            </a:r>
            <a:r>
              <a:rPr lang="zh-CN" altLang="en-US" b="1" i="0" dirty="0">
                <a:solidFill>
                  <a:srgbClr val="2B2B2B"/>
                </a:solidFill>
                <a:effectLst/>
                <a:latin typeface="メイリオ" panose="020B0604030504040204" pitchFamily="50" charset="-128"/>
                <a:ea typeface="メイリオ" panose="020B0604030504040204" pitchFamily="50" charset="-128"/>
              </a:rPr>
              <a:t>年度</a:t>
            </a:r>
            <a:r>
              <a:rPr lang="en-US" altLang="zh-CN" b="1" i="0" dirty="0">
                <a:solidFill>
                  <a:srgbClr val="2B2B2B"/>
                </a:solidFill>
                <a:effectLst/>
                <a:latin typeface="メイリオ" panose="020B0604030504040204" pitchFamily="50" charset="-128"/>
                <a:ea typeface="メイリオ" panose="020B0604030504040204" pitchFamily="50" charset="-128"/>
              </a:rPr>
              <a:t>9</a:t>
            </a:r>
            <a:r>
              <a:rPr lang="ja-JP" altLang="en-US" b="1" i="0" dirty="0">
                <a:solidFill>
                  <a:srgbClr val="2B2B2B"/>
                </a:solidFill>
                <a:effectLst/>
                <a:latin typeface="メイリオ" panose="020B0604030504040204" pitchFamily="50" charset="-128"/>
                <a:ea typeface="メイリオ" panose="020B0604030504040204" pitchFamily="50" charset="-128"/>
              </a:rPr>
              <a:t>月</a:t>
            </a:r>
            <a:r>
              <a:rPr lang="en-US" altLang="ja-JP" b="1" i="0" dirty="0">
                <a:solidFill>
                  <a:srgbClr val="2B2B2B"/>
                </a:solidFill>
                <a:effectLst/>
                <a:latin typeface="メイリオ" panose="020B0604030504040204" pitchFamily="50" charset="-128"/>
                <a:ea typeface="メイリオ" panose="020B0604030504040204" pitchFamily="50" charset="-128"/>
              </a:rPr>
              <a:t>14</a:t>
            </a:r>
            <a:r>
              <a:rPr lang="ja-JP" altLang="en-US" b="1" i="0" dirty="0">
                <a:solidFill>
                  <a:srgbClr val="2B2B2B"/>
                </a:solidFill>
                <a:effectLst/>
                <a:latin typeface="メイリオ" panose="020B0604030504040204" pitchFamily="50" charset="-128"/>
                <a:ea typeface="メイリオ" panose="020B0604030504040204" pitchFamily="50" charset="-128"/>
              </a:rPr>
              <a:t>日　</a:t>
            </a:r>
            <a:r>
              <a:rPr lang="zh-CN" altLang="en-US" b="1" i="0" dirty="0">
                <a:solidFill>
                  <a:srgbClr val="2B2B2B"/>
                </a:solidFill>
                <a:effectLst/>
                <a:latin typeface="メイリオ" panose="020B0604030504040204" pitchFamily="50" charset="-128"/>
                <a:ea typeface="メイリオ" panose="020B0604030504040204" pitchFamily="50" charset="-128"/>
              </a:rPr>
              <a:t>土木学会全国大会第</a:t>
            </a:r>
            <a:r>
              <a:rPr lang="en-US" altLang="zh-CN" b="1" i="0" dirty="0">
                <a:solidFill>
                  <a:srgbClr val="2B2B2B"/>
                </a:solidFill>
                <a:effectLst/>
                <a:latin typeface="メイリオ" panose="020B0604030504040204" pitchFamily="50" charset="-128"/>
                <a:ea typeface="メイリオ" panose="020B0604030504040204" pitchFamily="50" charset="-128"/>
              </a:rPr>
              <a:t>78</a:t>
            </a:r>
            <a:r>
              <a:rPr lang="zh-CN" altLang="en-US" b="1" i="0" dirty="0">
                <a:solidFill>
                  <a:srgbClr val="2B2B2B"/>
                </a:solidFill>
                <a:effectLst/>
                <a:latin typeface="メイリオ" panose="020B0604030504040204" pitchFamily="50" charset="-128"/>
                <a:ea typeface="メイリオ" panose="020B0604030504040204" pitchFamily="50" charset="-128"/>
              </a:rPr>
              <a:t>回年次学術講演会</a:t>
            </a:r>
            <a:r>
              <a:rPr lang="ja-JP" altLang="en-US" b="1" i="0" dirty="0">
                <a:solidFill>
                  <a:srgbClr val="2B2B2B"/>
                </a:solidFill>
                <a:effectLst/>
                <a:latin typeface="メイリオ" panose="020B0604030504040204" pitchFamily="50" charset="-128"/>
                <a:ea typeface="メイリオ" panose="020B0604030504040204" pitchFamily="50" charset="-128"/>
              </a:rPr>
              <a:t>　</a:t>
            </a:r>
            <a:endParaRPr lang="zh-CN" altLang="en-US" b="1" i="0" dirty="0">
              <a:solidFill>
                <a:srgbClr val="2B2B2B"/>
              </a:solidFill>
              <a:effectLst/>
              <a:latin typeface="メイリオ" panose="020B0604030504040204" pitchFamily="50" charset="-128"/>
              <a:ea typeface="メイリオ" panose="020B0604030504040204" pitchFamily="50" charset="-128"/>
            </a:endParaRPr>
          </a:p>
          <a:p>
            <a:endParaRPr kumimoji="1" lang="ja-JP" altLang="en-US" dirty="0"/>
          </a:p>
        </p:txBody>
      </p:sp>
    </p:spTree>
    <p:extLst>
      <p:ext uri="{BB962C8B-B14F-4D97-AF65-F5344CB8AC3E}">
        <p14:creationId xmlns:p14="http://schemas.microsoft.com/office/powerpoint/2010/main" val="1462107044"/>
      </p:ext>
    </p:extLst>
  </p:cSld>
  <p:clrMapOvr>
    <a:masterClrMapping/>
  </p:clrMapOvr>
  <mc:AlternateContent xmlns:mc="http://schemas.openxmlformats.org/markup-compatibility/2006" xmlns:p14="http://schemas.microsoft.com/office/powerpoint/2010/main">
    <mc:Choice Requires="p14">
      <p:transition spd="slow" p14:dur="2000" advTm="12452"/>
    </mc:Choice>
    <mc:Fallback xmlns="">
      <p:transition spd="slow" advTm="1245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a:xfrm>
            <a:off x="209263" y="364841"/>
            <a:ext cx="11455400" cy="469900"/>
          </a:xfrm>
        </p:spPr>
        <p:txBody>
          <a:bodyPr>
            <a:normAutofit lnSpcReduction="10000"/>
          </a:bodyPr>
          <a:lstStyle/>
          <a:p>
            <a:r>
              <a:rPr kumimoji="1" lang="ja-JP" altLang="en-US" dirty="0">
                <a:latin typeface="メイリオ" panose="020B0604030504040204" pitchFamily="50" charset="-128"/>
                <a:ea typeface="メイリオ" panose="020B0604030504040204" pitchFamily="50" charset="-128"/>
              </a:rPr>
              <a:t>２．断面の形状判別　</a:t>
            </a:r>
            <a:r>
              <a:rPr kumimoji="1" lang="ja-JP" altLang="en-US" dirty="0">
                <a:solidFill>
                  <a:srgbClr val="7030A0"/>
                </a:solidFill>
                <a:latin typeface="メイリオ" panose="020B0604030504040204" pitchFamily="50" charset="-128"/>
                <a:ea typeface="メイリオ" panose="020B0604030504040204" pitchFamily="50" charset="-128"/>
              </a:rPr>
              <a:t>中心線の同定</a:t>
            </a:r>
            <a:r>
              <a:rPr kumimoji="1" lang="ja-JP" altLang="en-US" dirty="0">
                <a:latin typeface="メイリオ" panose="020B0604030504040204" pitchFamily="50" charset="-128"/>
                <a:ea typeface="メイリオ" panose="020B0604030504040204" pitchFamily="50" charset="-128"/>
              </a:rPr>
              <a:t>　</a:t>
            </a:r>
            <a:endParaRPr kumimoji="1" lang="ja-JP" altLang="en-US" dirty="0"/>
          </a:p>
        </p:txBody>
      </p:sp>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45598" y="1023700"/>
            <a:ext cx="11036874" cy="915018"/>
          </a:xfrm>
        </p:spPr>
        <p:txBody>
          <a:bodyPr/>
          <a:lstStyle/>
          <a:p>
            <a:r>
              <a:rPr lang="ja-JP" altLang="en-US" dirty="0">
                <a:latin typeface="メイリオ" panose="020B0604030504040204" pitchFamily="50" charset="-128"/>
                <a:ea typeface="メイリオ" panose="020B0604030504040204" pitchFamily="50" charset="-128"/>
              </a:rPr>
              <a:t>断面形を仮定して，同定の</a:t>
            </a:r>
            <a:r>
              <a:rPr lang="ja-JP" altLang="en-US" dirty="0">
                <a:solidFill>
                  <a:schemeClr val="tx2"/>
                </a:solidFill>
                <a:latin typeface="メイリオ" panose="020B0604030504040204" pitchFamily="50" charset="-128"/>
                <a:ea typeface="メイリオ" panose="020B0604030504040204" pitchFamily="50" charset="-128"/>
              </a:rPr>
              <a:t>誤差量</a:t>
            </a:r>
            <a:r>
              <a:rPr lang="ja-JP" altLang="en-US" dirty="0">
                <a:latin typeface="メイリオ" panose="020B0604030504040204" pitchFamily="50" charset="-128"/>
                <a:ea typeface="メイリオ" panose="020B0604030504040204" pitchFamily="50" charset="-128"/>
              </a:rPr>
              <a:t>から形状を判別</a:t>
            </a:r>
            <a:endParaRPr kumimoji="1" lang="ja-JP" altLang="en-US" dirty="0">
              <a:latin typeface="メイリオ" panose="020B0604030504040204" pitchFamily="50" charset="-128"/>
              <a:ea typeface="メイリオ" panose="020B0604030504040204" pitchFamily="50" charset="-128"/>
            </a:endParaRPr>
          </a:p>
        </p:txBody>
      </p:sp>
      <p:grpSp>
        <p:nvGrpSpPr>
          <p:cNvPr id="5" name="グループ化 4">
            <a:extLst>
              <a:ext uri="{FF2B5EF4-FFF2-40B4-BE49-F238E27FC236}">
                <a16:creationId xmlns:a16="http://schemas.microsoft.com/office/drawing/2014/main" id="{CBA06A8E-1449-9EDD-8BCC-FF8BF9B79CE4}"/>
              </a:ext>
            </a:extLst>
          </p:cNvPr>
          <p:cNvGrpSpPr/>
          <p:nvPr/>
        </p:nvGrpSpPr>
        <p:grpSpPr>
          <a:xfrm>
            <a:off x="445598" y="2014918"/>
            <a:ext cx="11101444" cy="640922"/>
            <a:chOff x="413313" y="2246211"/>
            <a:chExt cx="11101444" cy="717121"/>
          </a:xfrm>
          <a:solidFill>
            <a:schemeClr val="accent1">
              <a:lumMod val="20000"/>
              <a:lumOff val="80000"/>
            </a:schemeClr>
          </a:solidFill>
        </p:grpSpPr>
        <p:sp>
          <p:nvSpPr>
            <p:cNvPr id="6" name="フリーフォーム: 図形 5">
              <a:extLst>
                <a:ext uri="{FF2B5EF4-FFF2-40B4-BE49-F238E27FC236}">
                  <a16:creationId xmlns:a16="http://schemas.microsoft.com/office/drawing/2014/main" id="{8A6EEEED-ECB4-B099-A99A-294A6A1D48FA}"/>
                </a:ext>
              </a:extLst>
            </p:cNvPr>
            <p:cNvSpPr/>
            <p:nvPr/>
          </p:nvSpPr>
          <p:spPr>
            <a:xfrm>
              <a:off x="413313"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点群を平面に投影</a:t>
              </a:r>
            </a:p>
          </p:txBody>
        </p:sp>
        <p:sp>
          <p:nvSpPr>
            <p:cNvPr id="7" name="フリーフォーム: 図形 6">
              <a:extLst>
                <a:ext uri="{FF2B5EF4-FFF2-40B4-BE49-F238E27FC236}">
                  <a16:creationId xmlns:a16="http://schemas.microsoft.com/office/drawing/2014/main" id="{38D89A77-2C73-8470-4E4C-957F9844E850}"/>
                </a:ext>
              </a:extLst>
            </p:cNvPr>
            <p:cNvSpPr/>
            <p:nvPr/>
          </p:nvSpPr>
          <p:spPr>
            <a:xfrm>
              <a:off x="3981635"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断面形を仮定して中心線を同定</a:t>
              </a:r>
            </a:p>
          </p:txBody>
        </p:sp>
        <p:sp>
          <p:nvSpPr>
            <p:cNvPr id="8" name="フリーフォーム: 図形 7">
              <a:extLst>
                <a:ext uri="{FF2B5EF4-FFF2-40B4-BE49-F238E27FC236}">
                  <a16:creationId xmlns:a16="http://schemas.microsoft.com/office/drawing/2014/main" id="{1D39C6B2-0AC2-842D-A6C0-2CC5328D8E43}"/>
                </a:ext>
              </a:extLst>
            </p:cNvPr>
            <p:cNvSpPr/>
            <p:nvPr/>
          </p:nvSpPr>
          <p:spPr>
            <a:xfrm>
              <a:off x="7549956"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lang="ja-JP" altLang="en-US" sz="2000">
                  <a:latin typeface="メイリオ" panose="020B0604030504040204" pitchFamily="50" charset="-128"/>
                  <a:ea typeface="メイリオ" panose="020B0604030504040204" pitchFamily="50" charset="-128"/>
                </a:rPr>
                <a:t>同定誤差を</a:t>
              </a:r>
              <a:r>
                <a:rPr kumimoji="1" lang="ja-JP" altLang="en-US" sz="2000" kern="1200">
                  <a:latin typeface="メイリオ" panose="020B0604030504040204" pitchFamily="50" charset="-128"/>
                  <a:ea typeface="メイリオ" panose="020B0604030504040204" pitchFamily="50" charset="-128"/>
                </a:rPr>
                <a:t>比較して</a:t>
              </a:r>
              <a:br>
                <a:rPr kumimoji="1" lang="en-US" altLang="ja-JP" sz="2000" kern="1200" dirty="0">
                  <a:latin typeface="メイリオ" panose="020B0604030504040204" pitchFamily="50" charset="-128"/>
                  <a:ea typeface="メイリオ" panose="020B0604030504040204" pitchFamily="50" charset="-128"/>
                </a:rPr>
              </a:br>
              <a:r>
                <a:rPr kumimoji="1" lang="ja-JP" altLang="en-US" sz="2000" kern="1200">
                  <a:latin typeface="メイリオ" panose="020B0604030504040204" pitchFamily="50" charset="-128"/>
                  <a:ea typeface="メイリオ" panose="020B0604030504040204" pitchFamily="50" charset="-128"/>
                </a:rPr>
                <a:t>形状</a:t>
              </a:r>
              <a:r>
                <a:rPr kumimoji="1" lang="ja-JP" altLang="en-US" sz="2000" kern="1200" dirty="0">
                  <a:latin typeface="メイリオ" panose="020B0604030504040204" pitchFamily="50" charset="-128"/>
                  <a:ea typeface="メイリオ" panose="020B0604030504040204" pitchFamily="50" charset="-128"/>
                </a:rPr>
                <a:t>判別</a:t>
              </a:r>
            </a:p>
          </p:txBody>
        </p:sp>
      </p:grpSp>
      <p:sp>
        <p:nvSpPr>
          <p:cNvPr id="21" name="フリーフォーム: 図形 20">
            <a:extLst>
              <a:ext uri="{FF2B5EF4-FFF2-40B4-BE49-F238E27FC236}">
                <a16:creationId xmlns:a16="http://schemas.microsoft.com/office/drawing/2014/main" id="{D065335E-5012-B4B4-D2DC-6C48A35D9E6D}"/>
              </a:ext>
            </a:extLst>
          </p:cNvPr>
          <p:cNvSpPr/>
          <p:nvPr/>
        </p:nvSpPr>
        <p:spPr>
          <a:xfrm>
            <a:off x="7582240" y="2023619"/>
            <a:ext cx="3964801" cy="640922"/>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solidFill>
            <a:schemeClr val="accent1">
              <a:lumMod val="20000"/>
              <a:lumOff val="80000"/>
            </a:schemeClr>
          </a:solidFill>
          <a:ln w="5715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b="1" kern="1200" dirty="0">
                <a:latin typeface="メイリオ" panose="020B0604030504040204" pitchFamily="50" charset="-128"/>
                <a:ea typeface="メイリオ" panose="020B0604030504040204" pitchFamily="50" charset="-128"/>
              </a:rPr>
              <a:t>同定誤差を</a:t>
            </a:r>
            <a:r>
              <a:rPr kumimoji="1" lang="ja-JP" altLang="en-US" sz="2000" b="1" kern="1200">
                <a:latin typeface="メイリオ" panose="020B0604030504040204" pitchFamily="50" charset="-128"/>
                <a:ea typeface="メイリオ" panose="020B0604030504040204" pitchFamily="50" charset="-128"/>
              </a:rPr>
              <a:t>比較して</a:t>
            </a:r>
            <a:br>
              <a:rPr kumimoji="1" lang="en-US" altLang="ja-JP" sz="2000" b="1" kern="1200" dirty="0">
                <a:latin typeface="メイリオ" panose="020B0604030504040204" pitchFamily="50" charset="-128"/>
                <a:ea typeface="メイリオ" panose="020B0604030504040204" pitchFamily="50" charset="-128"/>
              </a:rPr>
            </a:br>
            <a:r>
              <a:rPr kumimoji="1" lang="ja-JP" altLang="en-US" sz="2000" b="1" kern="1200">
                <a:latin typeface="メイリオ" panose="020B0604030504040204" pitchFamily="50" charset="-128"/>
                <a:ea typeface="メイリオ" panose="020B0604030504040204" pitchFamily="50" charset="-128"/>
              </a:rPr>
              <a:t>形状</a:t>
            </a:r>
            <a:r>
              <a:rPr kumimoji="1" lang="ja-JP" altLang="en-US" sz="2000" b="1" kern="1200" dirty="0">
                <a:latin typeface="メイリオ" panose="020B0604030504040204" pitchFamily="50" charset="-128"/>
                <a:ea typeface="メイリオ" panose="020B0604030504040204" pitchFamily="50" charset="-128"/>
              </a:rPr>
              <a:t>判別</a:t>
            </a:r>
          </a:p>
        </p:txBody>
      </p:sp>
      <p:grpSp>
        <p:nvGrpSpPr>
          <p:cNvPr id="51" name="グループ化 50">
            <a:extLst>
              <a:ext uri="{FF2B5EF4-FFF2-40B4-BE49-F238E27FC236}">
                <a16:creationId xmlns:a16="http://schemas.microsoft.com/office/drawing/2014/main" id="{8F557083-63CA-3DD5-8B3D-C3F6D1AD991E}"/>
              </a:ext>
            </a:extLst>
          </p:cNvPr>
          <p:cNvGrpSpPr/>
          <p:nvPr/>
        </p:nvGrpSpPr>
        <p:grpSpPr>
          <a:xfrm>
            <a:off x="445598" y="2821779"/>
            <a:ext cx="10951073" cy="3878982"/>
            <a:chOff x="531397" y="2868327"/>
            <a:chExt cx="10951073" cy="3878982"/>
          </a:xfrm>
        </p:grpSpPr>
        <p:grpSp>
          <p:nvGrpSpPr>
            <p:cNvPr id="41" name="グループ化 40">
              <a:extLst>
                <a:ext uri="{FF2B5EF4-FFF2-40B4-BE49-F238E27FC236}">
                  <a16:creationId xmlns:a16="http://schemas.microsoft.com/office/drawing/2014/main" id="{7A2DEDDA-B44C-5D0D-45D3-71E348D91A28}"/>
                </a:ext>
              </a:extLst>
            </p:cNvPr>
            <p:cNvGrpSpPr/>
            <p:nvPr/>
          </p:nvGrpSpPr>
          <p:grpSpPr>
            <a:xfrm>
              <a:off x="531397" y="2868327"/>
              <a:ext cx="10951073" cy="3878982"/>
              <a:chOff x="531398" y="2868327"/>
              <a:chExt cx="10951073" cy="3878982"/>
            </a:xfrm>
          </p:grpSpPr>
          <p:grpSp>
            <p:nvGrpSpPr>
              <p:cNvPr id="42" name="グループ化 41">
                <a:extLst>
                  <a:ext uri="{FF2B5EF4-FFF2-40B4-BE49-F238E27FC236}">
                    <a16:creationId xmlns:a16="http://schemas.microsoft.com/office/drawing/2014/main" id="{C21B6A57-27AE-C154-1939-E5BD41CAF908}"/>
                  </a:ext>
                </a:extLst>
              </p:cNvPr>
              <p:cNvGrpSpPr/>
              <p:nvPr/>
            </p:nvGrpSpPr>
            <p:grpSpPr>
              <a:xfrm>
                <a:off x="531398" y="2868327"/>
                <a:ext cx="10951073" cy="3878982"/>
                <a:chOff x="6156767" y="2680779"/>
                <a:chExt cx="5139266" cy="2487594"/>
              </a:xfrm>
            </p:grpSpPr>
            <p:sp>
              <p:nvSpPr>
                <p:cNvPr id="44" name="フローチャート: 処理 43">
                  <a:extLst>
                    <a:ext uri="{FF2B5EF4-FFF2-40B4-BE49-F238E27FC236}">
                      <a16:creationId xmlns:a16="http://schemas.microsoft.com/office/drawing/2014/main" id="{072B7CB2-0942-F0B5-CA30-D346BFA4042C}"/>
                    </a:ext>
                  </a:extLst>
                </p:cNvPr>
                <p:cNvSpPr/>
                <p:nvPr/>
              </p:nvSpPr>
              <p:spPr>
                <a:xfrm>
                  <a:off x="6156767" y="2680779"/>
                  <a:ext cx="5139266" cy="2487594"/>
                </a:xfrm>
                <a:prstGeom prst="flowChartProcess">
                  <a:avLst/>
                </a:prstGeom>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45" name="テキスト ボックス 44">
                  <a:extLst>
                    <a:ext uri="{FF2B5EF4-FFF2-40B4-BE49-F238E27FC236}">
                      <a16:creationId xmlns:a16="http://schemas.microsoft.com/office/drawing/2014/main" id="{BFF27738-DA14-3DB6-9618-667EC05660B5}"/>
                    </a:ext>
                  </a:extLst>
                </p:cNvPr>
                <p:cNvSpPr txBox="1"/>
                <p:nvPr/>
              </p:nvSpPr>
              <p:spPr>
                <a:xfrm>
                  <a:off x="6156767" y="2766522"/>
                  <a:ext cx="4746118" cy="1243477"/>
                </a:xfrm>
                <a:prstGeom prst="rect">
                  <a:avLst/>
                </a:prstGeom>
                <a:noFill/>
              </p:spPr>
              <p:txBody>
                <a:bodyPr wrap="square" rtlCol="0">
                  <a:spAutoFit/>
                </a:bodyPr>
                <a:lstStyle/>
                <a:p>
                  <a:r>
                    <a:rPr lang="ja-JP" altLang="en-US" sz="2000" b="1" dirty="0">
                      <a:solidFill>
                        <a:srgbClr val="7030A0"/>
                      </a:solidFill>
                      <a:latin typeface="メイリオ" panose="020B0604030504040204" pitchFamily="50" charset="-128"/>
                      <a:ea typeface="メイリオ" panose="020B0604030504040204" pitchFamily="50" charset="-128"/>
                    </a:rPr>
                    <a:t>　仮定する断面形全てで同定誤差を算出</a:t>
                  </a:r>
                  <a:endParaRPr kumimoji="1" lang="en-US" altLang="ja-JP" sz="2000" b="1" dirty="0">
                    <a:solidFill>
                      <a:srgbClr val="7030A0"/>
                    </a:solidFill>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r>
                    <a:rPr kumimoji="1" lang="ja-JP" altLang="en-US" sz="2000" b="1" dirty="0">
                      <a:latin typeface="メイリオ" panose="020B0604030504040204" pitchFamily="50" charset="-128"/>
                      <a:ea typeface="メイリオ" panose="020B0604030504040204" pitchFamily="50" charset="-128"/>
                    </a:rPr>
                    <a:t>　　</a:t>
                  </a:r>
                  <a:endParaRPr kumimoji="1" lang="en-US" altLang="ja-JP" sz="2000" b="1" dirty="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r>
                    <a:rPr kumimoji="1" lang="ja-JP" altLang="en-US" sz="2000" b="1" dirty="0">
                      <a:latin typeface="メイリオ" panose="020B0604030504040204" pitchFamily="50" charset="-128"/>
                      <a:ea typeface="メイリオ" panose="020B0604030504040204" pitchFamily="50" charset="-128"/>
                    </a:rPr>
                    <a:t>　</a:t>
                  </a:r>
                  <a:r>
                    <a:rPr kumimoji="1" lang="ja-JP" altLang="en-US" sz="2000" b="1" dirty="0">
                      <a:solidFill>
                        <a:srgbClr val="7030A0"/>
                      </a:solidFill>
                      <a:latin typeface="メイリオ" panose="020B0604030504040204" pitchFamily="50" charset="-128"/>
                      <a:ea typeface="メイリオ" panose="020B0604030504040204" pitchFamily="50" charset="-128"/>
                    </a:rPr>
                    <a:t>同定誤差から断面形を決定</a:t>
                  </a:r>
                  <a:endParaRPr kumimoji="1" lang="en-US" altLang="ja-JP" sz="2000" b="1" dirty="0">
                    <a:solidFill>
                      <a:srgbClr val="7030A0"/>
                    </a:solidFill>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p:txBody>
            </p:sp>
            <p:sp>
              <p:nvSpPr>
                <p:cNvPr id="46" name="テキスト ボックス 45">
                  <a:extLst>
                    <a:ext uri="{FF2B5EF4-FFF2-40B4-BE49-F238E27FC236}">
                      <a16:creationId xmlns:a16="http://schemas.microsoft.com/office/drawing/2014/main" id="{8513CAAE-1EA3-CFF7-50BC-377287184FA9}"/>
                    </a:ext>
                  </a:extLst>
                </p:cNvPr>
                <p:cNvSpPr txBox="1"/>
                <p:nvPr/>
              </p:nvSpPr>
              <p:spPr>
                <a:xfrm>
                  <a:off x="6403486" y="3124378"/>
                  <a:ext cx="2245586" cy="256591"/>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断面形に対応した直線でフィッティング</a:t>
                  </a:r>
                  <a:endParaRPr kumimoji="1" lang="en-US" altLang="ja-JP" sz="2000" dirty="0">
                    <a:latin typeface="メイリオ" panose="020B0604030504040204" pitchFamily="50" charset="-128"/>
                    <a:ea typeface="メイリオ" panose="020B0604030504040204" pitchFamily="50" charset="-128"/>
                  </a:endParaRPr>
                </a:p>
              </p:txBody>
            </p:sp>
          </p:grpSp>
          <p:pic>
            <p:nvPicPr>
              <p:cNvPr id="43" name="図 42">
                <a:extLst>
                  <a:ext uri="{FF2B5EF4-FFF2-40B4-BE49-F238E27FC236}">
                    <a16:creationId xmlns:a16="http://schemas.microsoft.com/office/drawing/2014/main" id="{0737600A-4A06-D5C0-6711-288C30D2A95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9434" y="3165443"/>
                <a:ext cx="2589292" cy="1920000"/>
              </a:xfrm>
              <a:prstGeom prst="rect">
                <a:avLst/>
              </a:prstGeom>
              <a:ln>
                <a:noFill/>
              </a:ln>
              <a:effectLst>
                <a:outerShdw blurRad="190500" algn="tl" rotWithShape="0">
                  <a:srgbClr val="000000">
                    <a:alpha val="70000"/>
                  </a:srgbClr>
                </a:outerShdw>
              </a:effectLst>
            </p:spPr>
          </p:pic>
        </p:grpSp>
        <p:sp>
          <p:nvSpPr>
            <p:cNvPr id="48" name="テキスト ボックス 47">
              <a:extLst>
                <a:ext uri="{FF2B5EF4-FFF2-40B4-BE49-F238E27FC236}">
                  <a16:creationId xmlns:a16="http://schemas.microsoft.com/office/drawing/2014/main" id="{2DADA4EE-0C64-8F2F-D23E-7E499CB20719}"/>
                </a:ext>
              </a:extLst>
            </p:cNvPr>
            <p:cNvSpPr txBox="1"/>
            <p:nvPr/>
          </p:nvSpPr>
          <p:spPr>
            <a:xfrm>
              <a:off x="1057120" y="4893370"/>
              <a:ext cx="4785037" cy="400110"/>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同定誤差が最小となる形状を選択</a:t>
              </a:r>
              <a:endParaRPr kumimoji="1" lang="en-US" altLang="ja-JP" sz="2000" dirty="0">
                <a:latin typeface="メイリオ" panose="020B0604030504040204" pitchFamily="50" charset="-128"/>
                <a:ea typeface="メイリオ" panose="020B0604030504040204" pitchFamily="50" charset="-128"/>
              </a:endParaRPr>
            </a:p>
          </p:txBody>
        </p:sp>
      </p:grpSp>
      <p:pic>
        <p:nvPicPr>
          <p:cNvPr id="9" name="図 8" descr="グラフ&#10;&#10;中程度の精度で">
            <a:extLst>
              <a:ext uri="{FF2B5EF4-FFF2-40B4-BE49-F238E27FC236}">
                <a16:creationId xmlns:a16="http://schemas.microsoft.com/office/drawing/2014/main" id="{D65F0268-E4CD-9BCF-85A5-57A6DB4B6C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5725" y="3121420"/>
            <a:ext cx="2589293" cy="1938992"/>
          </a:xfrm>
          <a:prstGeom prst="rect">
            <a:avLst/>
          </a:prstGeom>
          <a:ln>
            <a:noFill/>
          </a:ln>
          <a:effectLst>
            <a:outerShdw blurRad="190500" algn="tl" rotWithShape="0">
              <a:srgbClr val="000000">
                <a:alpha val="70000"/>
              </a:srgbClr>
            </a:outerShdw>
          </a:effectLst>
        </p:spPr>
      </p:pic>
      <p:sp>
        <p:nvSpPr>
          <p:cNvPr id="10" name="テキスト ボックス 9">
            <a:extLst>
              <a:ext uri="{FF2B5EF4-FFF2-40B4-BE49-F238E27FC236}">
                <a16:creationId xmlns:a16="http://schemas.microsoft.com/office/drawing/2014/main" id="{7EA3A6F7-99D6-E3A2-4FFE-C3E7DC25DD55}"/>
              </a:ext>
            </a:extLst>
          </p:cNvPr>
          <p:cNvSpPr txBox="1"/>
          <p:nvPr/>
        </p:nvSpPr>
        <p:spPr>
          <a:xfrm>
            <a:off x="6541477" y="5146950"/>
            <a:ext cx="1601367" cy="369332"/>
          </a:xfrm>
          <a:prstGeom prst="rect">
            <a:avLst/>
          </a:prstGeom>
          <a:noFill/>
        </p:spPr>
        <p:txBody>
          <a:bodyPr wrap="square" rtlCol="0">
            <a:spAutoFit/>
          </a:bodyPr>
          <a:lstStyle/>
          <a:p>
            <a:r>
              <a:rPr kumimoji="1" lang="en-US" altLang="ja-JP" b="1" dirty="0">
                <a:latin typeface="メイリオ" panose="020B0604030504040204" pitchFamily="50" charset="-128"/>
                <a:ea typeface="メイリオ" panose="020B0604030504040204" pitchFamily="50" charset="-128"/>
              </a:rPr>
              <a:t>H</a:t>
            </a:r>
            <a:r>
              <a:rPr kumimoji="1" lang="ja-JP" altLang="en-US" b="1" dirty="0">
                <a:latin typeface="メイリオ" panose="020B0604030504040204" pitchFamily="50" charset="-128"/>
                <a:ea typeface="メイリオ" panose="020B0604030504040204" pitchFamily="50" charset="-128"/>
              </a:rPr>
              <a:t>形断面形</a:t>
            </a:r>
          </a:p>
        </p:txBody>
      </p:sp>
      <p:sp>
        <p:nvSpPr>
          <p:cNvPr id="11" name="テキスト ボックス 10">
            <a:extLst>
              <a:ext uri="{FF2B5EF4-FFF2-40B4-BE49-F238E27FC236}">
                <a16:creationId xmlns:a16="http://schemas.microsoft.com/office/drawing/2014/main" id="{3525161D-7361-B16D-69C3-9CAD06937881}"/>
              </a:ext>
            </a:extLst>
          </p:cNvPr>
          <p:cNvSpPr txBox="1"/>
          <p:nvPr/>
        </p:nvSpPr>
        <p:spPr>
          <a:xfrm>
            <a:off x="9387180" y="5146950"/>
            <a:ext cx="1601367" cy="369332"/>
          </a:xfrm>
          <a:prstGeom prst="rect">
            <a:avLst/>
          </a:prstGeom>
          <a:noFill/>
        </p:spPr>
        <p:txBody>
          <a:bodyPr wrap="square" rtlCol="0">
            <a:spAutoFit/>
          </a:bodyPr>
          <a:lstStyle/>
          <a:p>
            <a:r>
              <a:rPr lang="en-US" altLang="ja-JP" b="1" dirty="0">
                <a:latin typeface="メイリオ" panose="020B0604030504040204" pitchFamily="50" charset="-128"/>
                <a:ea typeface="メイリオ" panose="020B0604030504040204" pitchFamily="50" charset="-128"/>
              </a:rPr>
              <a:t>T</a:t>
            </a:r>
            <a:r>
              <a:rPr kumimoji="1" lang="ja-JP" altLang="en-US" b="1" dirty="0">
                <a:latin typeface="メイリオ" panose="020B0604030504040204" pitchFamily="50" charset="-128"/>
                <a:ea typeface="メイリオ" panose="020B0604030504040204" pitchFamily="50" charset="-128"/>
              </a:rPr>
              <a:t>形断面形</a:t>
            </a:r>
          </a:p>
        </p:txBody>
      </p:sp>
      <p:sp>
        <p:nvSpPr>
          <p:cNvPr id="13" name="テキスト ボックス 12">
            <a:extLst>
              <a:ext uri="{FF2B5EF4-FFF2-40B4-BE49-F238E27FC236}">
                <a16:creationId xmlns:a16="http://schemas.microsoft.com/office/drawing/2014/main" id="{FA5017DF-207E-8A52-0560-9C3E3B3C2B2F}"/>
              </a:ext>
            </a:extLst>
          </p:cNvPr>
          <p:cNvSpPr txBox="1"/>
          <p:nvPr/>
        </p:nvSpPr>
        <p:spPr>
          <a:xfrm>
            <a:off x="4925954" y="5643022"/>
            <a:ext cx="6199246" cy="369332"/>
          </a:xfrm>
          <a:prstGeom prst="rect">
            <a:avLst/>
          </a:prstGeom>
          <a:noFill/>
        </p:spPr>
        <p:txBody>
          <a:bodyPr wrap="square" rtlCol="0">
            <a:spAutoFit/>
          </a:bodyPr>
          <a:lstStyle/>
          <a:p>
            <a:r>
              <a:rPr kumimoji="1" lang="ja-JP" altLang="en-US" u="sng" dirty="0">
                <a:latin typeface="メイリオ" panose="020B0604030504040204" pitchFamily="50" charset="-128"/>
                <a:ea typeface="メイリオ" panose="020B0604030504040204" pitchFamily="50" charset="-128"/>
              </a:rPr>
              <a:t>標準偏差</a:t>
            </a:r>
            <a:r>
              <a:rPr kumimoji="1" lang="en-US" altLang="ja-JP" u="sng" dirty="0">
                <a:latin typeface="メイリオ" panose="020B0604030504040204" pitchFamily="50" charset="-128"/>
                <a:ea typeface="メイリオ" panose="020B0604030504040204" pitchFamily="50" charset="-128"/>
              </a:rPr>
              <a:t>[mm]</a:t>
            </a:r>
            <a:r>
              <a:rPr kumimoji="1" lang="ja-JP" altLang="en-US" u="sng" dirty="0">
                <a:latin typeface="メイリオ" panose="020B0604030504040204" pitchFamily="50" charset="-128"/>
                <a:ea typeface="メイリオ" panose="020B0604030504040204" pitchFamily="50" charset="-128"/>
              </a:rPr>
              <a:t>　 </a:t>
            </a:r>
            <a:r>
              <a:rPr kumimoji="1" lang="en-US" altLang="ja-JP" u="sng" dirty="0">
                <a:latin typeface="メイリオ" panose="020B0604030504040204" pitchFamily="50" charset="-128"/>
                <a:ea typeface="メイリオ" panose="020B0604030504040204" pitchFamily="50" charset="-128"/>
              </a:rPr>
              <a:t>3.27 	  	 	  15.28            </a:t>
            </a:r>
            <a:endParaRPr kumimoji="1" lang="ja-JP" altLang="en-US"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4703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6706"/>
            <a:ext cx="12192000" cy="6858000"/>
          </a:xfrm>
          <a:prstGeom prst="rect">
            <a:avLst/>
          </a:prstGeom>
        </p:spPr>
      </p:pic>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57745" y="1028853"/>
            <a:ext cx="11208229" cy="910078"/>
          </a:xfrm>
        </p:spPr>
        <p:txBody>
          <a:bodyPr/>
          <a:lstStyle/>
          <a:p>
            <a:r>
              <a:rPr kumimoji="1" lang="ja-JP" altLang="en-US" dirty="0">
                <a:latin typeface="メイリオ" panose="020B0604030504040204" pitchFamily="50" charset="-128"/>
                <a:ea typeface="メイリオ" panose="020B0604030504040204" pitchFamily="50" charset="-128"/>
              </a:rPr>
              <a:t>断面の</a:t>
            </a:r>
            <a:r>
              <a:rPr kumimoji="1" lang="ja-JP" altLang="en-US" dirty="0">
                <a:solidFill>
                  <a:srgbClr val="7030A0"/>
                </a:solidFill>
                <a:latin typeface="メイリオ" panose="020B0604030504040204" pitchFamily="50" charset="-128"/>
                <a:ea typeface="メイリオ" panose="020B0604030504040204" pitchFamily="50" charset="-128"/>
              </a:rPr>
              <a:t>形を判別</a:t>
            </a:r>
            <a:r>
              <a:rPr kumimoji="1" lang="ja-JP" altLang="en-US" dirty="0">
                <a:latin typeface="メイリオ" panose="020B0604030504040204" pitchFamily="50" charset="-128"/>
                <a:ea typeface="メイリオ" panose="020B0604030504040204" pitchFamily="50" charset="-128"/>
              </a:rPr>
              <a:t>し、その具体的な</a:t>
            </a:r>
            <a:r>
              <a:rPr kumimoji="1" lang="ja-JP" altLang="en-US" dirty="0">
                <a:solidFill>
                  <a:srgbClr val="7030A0"/>
                </a:solidFill>
                <a:latin typeface="メイリオ" panose="020B0604030504040204" pitchFamily="50" charset="-128"/>
                <a:ea typeface="メイリオ" panose="020B0604030504040204" pitchFamily="50" charset="-128"/>
              </a:rPr>
              <a:t>断面寸法を求める</a:t>
            </a:r>
            <a:endParaRPr kumimoji="1" lang="ja-JP" altLang="en-US" dirty="0">
              <a:latin typeface="メイリオ" panose="020B0604030504040204" pitchFamily="50" charset="-128"/>
              <a:ea typeface="メイリオ" panose="020B0604030504040204" pitchFamily="50" charset="-128"/>
            </a:endParaRP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lnSpcReduction="10000"/>
          </a:bodyPr>
          <a:lstStyle/>
          <a:p>
            <a:r>
              <a:rPr kumimoji="1" lang="ja-JP" altLang="en-US" dirty="0">
                <a:solidFill>
                  <a:srgbClr val="7030A0"/>
                </a:solidFill>
                <a:latin typeface="メイリオ" panose="020B0604030504040204" pitchFamily="50" charset="-128"/>
                <a:ea typeface="メイリオ" panose="020B0604030504040204" pitchFamily="50" charset="-128"/>
              </a:rPr>
              <a:t>点群処理</a:t>
            </a:r>
            <a:r>
              <a:rPr kumimoji="1" lang="ja-JP" altLang="en-US" dirty="0">
                <a:latin typeface="メイリオ" panose="020B0604030504040204" pitchFamily="50" charset="-128"/>
                <a:ea typeface="メイリオ" panose="020B0604030504040204" pitchFamily="50" charset="-128"/>
              </a:rPr>
              <a:t>の全体的な流れ</a:t>
            </a:r>
            <a:endParaRPr kumimoji="1" lang="ja-JP" altLang="en-US" dirty="0"/>
          </a:p>
        </p:txBody>
      </p:sp>
      <p:grpSp>
        <p:nvGrpSpPr>
          <p:cNvPr id="3" name="グループ化 2">
            <a:extLst>
              <a:ext uri="{FF2B5EF4-FFF2-40B4-BE49-F238E27FC236}">
                <a16:creationId xmlns:a16="http://schemas.microsoft.com/office/drawing/2014/main" id="{98D58FBE-45C9-70BE-CCAA-458B773F8633}"/>
              </a:ext>
            </a:extLst>
          </p:cNvPr>
          <p:cNvGrpSpPr/>
          <p:nvPr/>
        </p:nvGrpSpPr>
        <p:grpSpPr>
          <a:xfrm>
            <a:off x="635545" y="1983243"/>
            <a:ext cx="6405420" cy="4475903"/>
            <a:chOff x="457745" y="1979223"/>
            <a:chExt cx="6405420" cy="4475903"/>
          </a:xfrm>
        </p:grpSpPr>
        <p:sp>
          <p:nvSpPr>
            <p:cNvPr id="5" name="四角形: 角を丸くする 4">
              <a:extLst>
                <a:ext uri="{FF2B5EF4-FFF2-40B4-BE49-F238E27FC236}">
                  <a16:creationId xmlns:a16="http://schemas.microsoft.com/office/drawing/2014/main" id="{084510A3-7801-81F3-E39A-54D81CF6D86F}"/>
                </a:ext>
              </a:extLst>
            </p:cNvPr>
            <p:cNvSpPr/>
            <p:nvPr/>
          </p:nvSpPr>
          <p:spPr>
            <a:xfrm>
              <a:off x="457745" y="1979223"/>
              <a:ext cx="6405420" cy="1076307"/>
            </a:xfrm>
            <a:prstGeom prst="roundRect">
              <a:avLst/>
            </a:prstGeom>
            <a:solidFill>
              <a:schemeClr val="bg1"/>
            </a:solidFill>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3600" dirty="0">
                  <a:solidFill>
                    <a:schemeClr val="tx1"/>
                  </a:solidFill>
                </a:rPr>
                <a:t>要素の</a:t>
              </a:r>
              <a:r>
                <a:rPr kumimoji="1" lang="ja-JP" altLang="en-US" sz="3600" b="1" u="sng" dirty="0">
                  <a:solidFill>
                    <a:schemeClr val="tx1"/>
                  </a:solidFill>
                </a:rPr>
                <a:t>軸線方向の決定</a:t>
              </a:r>
            </a:p>
          </p:txBody>
        </p:sp>
        <p:sp>
          <p:nvSpPr>
            <p:cNvPr id="27" name="テキスト ボックス 26">
              <a:extLst>
                <a:ext uri="{FF2B5EF4-FFF2-40B4-BE49-F238E27FC236}">
                  <a16:creationId xmlns:a16="http://schemas.microsoft.com/office/drawing/2014/main" id="{95ADCD4D-D1CA-12B1-F2CA-B6D68C611780}"/>
                </a:ext>
              </a:extLst>
            </p:cNvPr>
            <p:cNvSpPr txBox="1"/>
            <p:nvPr/>
          </p:nvSpPr>
          <p:spPr>
            <a:xfrm>
              <a:off x="596505" y="2255767"/>
              <a:ext cx="458713" cy="523220"/>
            </a:xfrm>
            <a:prstGeom prst="rect">
              <a:avLst/>
            </a:prstGeom>
            <a:noFill/>
          </p:spPr>
          <p:txBody>
            <a:bodyPr wrap="square" rtlCol="0">
              <a:spAutoFit/>
            </a:bodyPr>
            <a:lstStyle/>
            <a:p>
              <a:r>
                <a:rPr kumimoji="1" lang="ja-JP" altLang="en-US" sz="2800" dirty="0">
                  <a:solidFill>
                    <a:srgbClr val="7030A0"/>
                  </a:solidFill>
                </a:rPr>
                <a:t>１</a:t>
              </a:r>
            </a:p>
          </p:txBody>
        </p:sp>
        <p:sp>
          <p:nvSpPr>
            <p:cNvPr id="28" name="四角形: 角を丸くする 27">
              <a:extLst>
                <a:ext uri="{FF2B5EF4-FFF2-40B4-BE49-F238E27FC236}">
                  <a16:creationId xmlns:a16="http://schemas.microsoft.com/office/drawing/2014/main" id="{6ABCD4C6-A9B6-09DE-A4C3-098BCBCD969A}"/>
                </a:ext>
              </a:extLst>
            </p:cNvPr>
            <p:cNvSpPr/>
            <p:nvPr/>
          </p:nvSpPr>
          <p:spPr>
            <a:xfrm>
              <a:off x="457745" y="3679021"/>
              <a:ext cx="6405420" cy="1076307"/>
            </a:xfrm>
            <a:prstGeom prst="roundRect">
              <a:avLst/>
            </a:prstGeom>
            <a:solidFill>
              <a:schemeClr val="bg1"/>
            </a:solidFill>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600" dirty="0"/>
                <a:t>断面の</a:t>
              </a:r>
              <a:r>
                <a:rPr kumimoji="1" lang="ja-JP" altLang="en-US" sz="3600" b="1" u="sng" dirty="0">
                  <a:solidFill>
                    <a:schemeClr val="tx1"/>
                  </a:solidFill>
                </a:rPr>
                <a:t>形状判別</a:t>
              </a:r>
            </a:p>
          </p:txBody>
        </p:sp>
        <p:sp>
          <p:nvSpPr>
            <p:cNvPr id="29" name="テキスト ボックス 28">
              <a:extLst>
                <a:ext uri="{FF2B5EF4-FFF2-40B4-BE49-F238E27FC236}">
                  <a16:creationId xmlns:a16="http://schemas.microsoft.com/office/drawing/2014/main" id="{07CC21B0-346F-FEB8-7002-58670C351DC6}"/>
                </a:ext>
              </a:extLst>
            </p:cNvPr>
            <p:cNvSpPr txBox="1"/>
            <p:nvPr/>
          </p:nvSpPr>
          <p:spPr>
            <a:xfrm>
              <a:off x="596505" y="3955565"/>
              <a:ext cx="458713" cy="523220"/>
            </a:xfrm>
            <a:prstGeom prst="rect">
              <a:avLst/>
            </a:prstGeom>
            <a:noFill/>
          </p:spPr>
          <p:txBody>
            <a:bodyPr wrap="square" rtlCol="0">
              <a:spAutoFit/>
            </a:bodyPr>
            <a:lstStyle/>
            <a:p>
              <a:r>
                <a:rPr kumimoji="1" lang="ja-JP" altLang="en-US" sz="2800" dirty="0">
                  <a:solidFill>
                    <a:srgbClr val="7030A0"/>
                  </a:solidFill>
                </a:rPr>
                <a:t>２</a:t>
              </a:r>
            </a:p>
          </p:txBody>
        </p:sp>
        <p:sp>
          <p:nvSpPr>
            <p:cNvPr id="30" name="四角形: 角を丸くする 29">
              <a:extLst>
                <a:ext uri="{FF2B5EF4-FFF2-40B4-BE49-F238E27FC236}">
                  <a16:creationId xmlns:a16="http://schemas.microsoft.com/office/drawing/2014/main" id="{164A0839-E067-E2AA-4FA0-C895084456C5}"/>
                </a:ext>
              </a:extLst>
            </p:cNvPr>
            <p:cNvSpPr/>
            <p:nvPr/>
          </p:nvSpPr>
          <p:spPr>
            <a:xfrm>
              <a:off x="457745" y="5378819"/>
              <a:ext cx="6405420" cy="1076307"/>
            </a:xfrm>
            <a:prstGeom prst="roundRect">
              <a:avLst/>
            </a:prstGeom>
            <a:solidFill>
              <a:schemeClr val="accent1">
                <a:lumMod val="20000"/>
                <a:lumOff val="80000"/>
              </a:schemeClr>
            </a:solidFill>
            <a:ln w="5715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600" dirty="0"/>
                <a:t>断面形状の</a:t>
              </a:r>
              <a:r>
                <a:rPr kumimoji="1" lang="ja-JP" altLang="en-US" sz="3600" b="1" u="sng" dirty="0">
                  <a:solidFill>
                    <a:schemeClr val="tx1"/>
                  </a:solidFill>
                </a:rPr>
                <a:t>同定</a:t>
              </a:r>
            </a:p>
          </p:txBody>
        </p:sp>
        <p:sp>
          <p:nvSpPr>
            <p:cNvPr id="31" name="テキスト ボックス 30">
              <a:extLst>
                <a:ext uri="{FF2B5EF4-FFF2-40B4-BE49-F238E27FC236}">
                  <a16:creationId xmlns:a16="http://schemas.microsoft.com/office/drawing/2014/main" id="{77701E75-B66D-EA4E-DE0B-26CB7A7DAF28}"/>
                </a:ext>
              </a:extLst>
            </p:cNvPr>
            <p:cNvSpPr txBox="1"/>
            <p:nvPr/>
          </p:nvSpPr>
          <p:spPr>
            <a:xfrm>
              <a:off x="596505" y="5686510"/>
              <a:ext cx="458713" cy="523220"/>
            </a:xfrm>
            <a:prstGeom prst="rect">
              <a:avLst/>
            </a:prstGeom>
            <a:noFill/>
          </p:spPr>
          <p:txBody>
            <a:bodyPr wrap="square" rtlCol="0">
              <a:spAutoFit/>
            </a:bodyPr>
            <a:lstStyle/>
            <a:p>
              <a:r>
                <a:rPr kumimoji="1" lang="ja-JP" altLang="en-US" sz="2800" dirty="0">
                  <a:solidFill>
                    <a:srgbClr val="7030A0"/>
                  </a:solidFill>
                </a:rPr>
                <a:t>３</a:t>
              </a:r>
            </a:p>
          </p:txBody>
        </p:sp>
        <p:sp>
          <p:nvSpPr>
            <p:cNvPr id="32" name="矢印: 下 31">
              <a:extLst>
                <a:ext uri="{FF2B5EF4-FFF2-40B4-BE49-F238E27FC236}">
                  <a16:creationId xmlns:a16="http://schemas.microsoft.com/office/drawing/2014/main" id="{6BDC1736-9A04-A3B7-DBB9-456A51B8CB34}"/>
                </a:ext>
              </a:extLst>
            </p:cNvPr>
            <p:cNvSpPr/>
            <p:nvPr/>
          </p:nvSpPr>
          <p:spPr>
            <a:xfrm>
              <a:off x="3384125" y="3147646"/>
              <a:ext cx="552659" cy="49369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下 32">
              <a:extLst>
                <a:ext uri="{FF2B5EF4-FFF2-40B4-BE49-F238E27FC236}">
                  <a16:creationId xmlns:a16="http://schemas.microsoft.com/office/drawing/2014/main" id="{229E3809-026A-9FEB-A94C-2D60EC77032B}"/>
                </a:ext>
              </a:extLst>
            </p:cNvPr>
            <p:cNvSpPr/>
            <p:nvPr/>
          </p:nvSpPr>
          <p:spPr>
            <a:xfrm>
              <a:off x="3384125" y="4820226"/>
              <a:ext cx="552659" cy="49369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矢印: U ターン 5">
            <a:extLst>
              <a:ext uri="{FF2B5EF4-FFF2-40B4-BE49-F238E27FC236}">
                <a16:creationId xmlns:a16="http://schemas.microsoft.com/office/drawing/2014/main" id="{DAA0D3C8-4CAC-F71A-63AB-B50120EAA9C9}"/>
              </a:ext>
            </a:extLst>
          </p:cNvPr>
          <p:cNvSpPr/>
          <p:nvPr/>
        </p:nvSpPr>
        <p:spPr>
          <a:xfrm rot="16200000">
            <a:off x="-558756" y="3164606"/>
            <a:ext cx="1897326" cy="358662"/>
          </a:xfrm>
          <a:prstGeom prst="uturnArrow">
            <a:avLst>
              <a:gd name="adj1" fmla="val 27985"/>
              <a:gd name="adj2" fmla="val 25000"/>
              <a:gd name="adj3" fmla="val 25000"/>
              <a:gd name="adj4" fmla="val 43750"/>
              <a:gd name="adj5" fmla="val 10000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solidFill>
                <a:schemeClr val="tx1"/>
              </a:solidFill>
            </a:endParaRPr>
          </a:p>
        </p:txBody>
      </p:sp>
      <p:pic>
        <p:nvPicPr>
          <p:cNvPr id="7" name="図 6" descr="ダイアグラム">
            <a:extLst>
              <a:ext uri="{FF2B5EF4-FFF2-40B4-BE49-F238E27FC236}">
                <a16:creationId xmlns:a16="http://schemas.microsoft.com/office/drawing/2014/main" id="{57B6D8BC-752A-4D44-607E-2BF1DC85FD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8523" y="1751387"/>
            <a:ext cx="2416371" cy="1552074"/>
          </a:xfrm>
          <a:prstGeom prst="rect">
            <a:avLst/>
          </a:prstGeom>
          <a:ln>
            <a:noFill/>
          </a:ln>
          <a:effectLst>
            <a:outerShdw blurRad="190500" algn="tl" rotWithShape="0">
              <a:srgbClr val="000000">
                <a:alpha val="70000"/>
              </a:srgbClr>
            </a:outerShdw>
          </a:effectLst>
        </p:spPr>
      </p:pic>
      <p:sp>
        <p:nvSpPr>
          <p:cNvPr id="8" name="テキスト ボックス 7">
            <a:extLst>
              <a:ext uri="{FF2B5EF4-FFF2-40B4-BE49-F238E27FC236}">
                <a16:creationId xmlns:a16="http://schemas.microsoft.com/office/drawing/2014/main" id="{E67C2895-47FA-4A81-47B2-079FEFE62D7B}"/>
              </a:ext>
            </a:extLst>
          </p:cNvPr>
          <p:cNvSpPr txBox="1"/>
          <p:nvPr/>
        </p:nvSpPr>
        <p:spPr>
          <a:xfrm>
            <a:off x="9838747" y="2107744"/>
            <a:ext cx="1626796"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主軸を求めて</a:t>
            </a:r>
            <a:endParaRPr kumimoji="1" lang="ja-JP" altLang="en-US" dirty="0">
              <a:latin typeface="メイリオ" panose="020B0604030504040204" pitchFamily="50" charset="-128"/>
              <a:ea typeface="メイリオ" panose="020B0604030504040204" pitchFamily="50" charset="-128"/>
            </a:endParaRPr>
          </a:p>
        </p:txBody>
      </p:sp>
      <p:sp>
        <p:nvSpPr>
          <p:cNvPr id="9" name="矢印: 折線 8">
            <a:extLst>
              <a:ext uri="{FF2B5EF4-FFF2-40B4-BE49-F238E27FC236}">
                <a16:creationId xmlns:a16="http://schemas.microsoft.com/office/drawing/2014/main" id="{0283954E-7554-47F5-C106-7612B9CFD399}"/>
              </a:ext>
            </a:extLst>
          </p:cNvPr>
          <p:cNvSpPr/>
          <p:nvPr/>
        </p:nvSpPr>
        <p:spPr>
          <a:xfrm rot="5400000">
            <a:off x="9992560" y="2405709"/>
            <a:ext cx="744560" cy="887295"/>
          </a:xfrm>
          <a:prstGeom prst="bentArrow">
            <a:avLst>
              <a:gd name="adj1" fmla="val 25000"/>
              <a:gd name="adj2" fmla="val 30472"/>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矢印: 折線 9">
            <a:extLst>
              <a:ext uri="{FF2B5EF4-FFF2-40B4-BE49-F238E27FC236}">
                <a16:creationId xmlns:a16="http://schemas.microsoft.com/office/drawing/2014/main" id="{8F4E1BF7-B68A-02EE-EA55-5EC6F1C0A8DC}"/>
              </a:ext>
            </a:extLst>
          </p:cNvPr>
          <p:cNvSpPr/>
          <p:nvPr/>
        </p:nvSpPr>
        <p:spPr>
          <a:xfrm rot="5400000" flipV="1">
            <a:off x="8331581" y="4161293"/>
            <a:ext cx="744560" cy="924480"/>
          </a:xfrm>
          <a:prstGeom prst="bentArrow">
            <a:avLst>
              <a:gd name="adj1" fmla="val 25000"/>
              <a:gd name="adj2" fmla="val 30472"/>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1" name="図 10" descr="グラフ が含まれている画像">
            <a:extLst>
              <a:ext uri="{FF2B5EF4-FFF2-40B4-BE49-F238E27FC236}">
                <a16:creationId xmlns:a16="http://schemas.microsoft.com/office/drawing/2014/main" id="{EBA68985-2394-1174-90B9-29C9BE9C4B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0871" y="3340176"/>
            <a:ext cx="2416371" cy="1699642"/>
          </a:xfrm>
          <a:prstGeom prst="rect">
            <a:avLst/>
          </a:prstGeom>
          <a:ln>
            <a:noFill/>
          </a:ln>
          <a:effectLst>
            <a:outerShdw blurRad="190500" algn="tl" rotWithShape="0">
              <a:srgbClr val="000000">
                <a:alpha val="70000"/>
              </a:srgbClr>
            </a:outerShdw>
          </a:effectLst>
        </p:spPr>
      </p:pic>
      <p:sp>
        <p:nvSpPr>
          <p:cNvPr id="13" name="テキスト ボックス 12">
            <a:extLst>
              <a:ext uri="{FF2B5EF4-FFF2-40B4-BE49-F238E27FC236}">
                <a16:creationId xmlns:a16="http://schemas.microsoft.com/office/drawing/2014/main" id="{96699276-C146-9495-1A31-62871374433F}"/>
              </a:ext>
            </a:extLst>
          </p:cNvPr>
          <p:cNvSpPr txBox="1"/>
          <p:nvPr/>
        </p:nvSpPr>
        <p:spPr>
          <a:xfrm>
            <a:off x="7894984" y="3567796"/>
            <a:ext cx="1385887" cy="646331"/>
          </a:xfrm>
          <a:prstGeom prst="rect">
            <a:avLst/>
          </a:prstGeom>
          <a:noFill/>
        </p:spPr>
        <p:txBody>
          <a:bodyPr wrap="square">
            <a:spAutoFit/>
          </a:bodyPr>
          <a:lstStyle/>
          <a:p>
            <a:r>
              <a:rPr kumimoji="1" lang="ja-JP" altLang="en-US" sz="1800" dirty="0">
                <a:latin typeface="メイリオ" panose="020B0604030504040204" pitchFamily="50" charset="-128"/>
                <a:ea typeface="メイリオ" panose="020B0604030504040204" pitchFamily="50" charset="-128"/>
              </a:rPr>
              <a:t>各断面を</a:t>
            </a:r>
            <a:br>
              <a:rPr kumimoji="1" lang="en-US" altLang="ja-JP" sz="1800" dirty="0">
                <a:latin typeface="メイリオ" panose="020B0604030504040204" pitchFamily="50" charset="-128"/>
                <a:ea typeface="メイリオ" panose="020B0604030504040204" pitchFamily="50" charset="-128"/>
              </a:rPr>
            </a:br>
            <a:r>
              <a:rPr kumimoji="1" lang="ja-JP" altLang="en-US" sz="1800" dirty="0">
                <a:latin typeface="メイリオ" panose="020B0604030504040204" pitchFamily="50" charset="-128"/>
                <a:ea typeface="メイリオ" panose="020B0604030504040204" pitchFamily="50" charset="-128"/>
              </a:rPr>
              <a:t>取り出し</a:t>
            </a:r>
            <a:r>
              <a:rPr kumimoji="1" lang="en-US" altLang="ja-JP" sz="1800" dirty="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p:txBody>
      </p:sp>
      <p:pic>
        <p:nvPicPr>
          <p:cNvPr id="14" name="図 13" descr="ダイアグラム&#10;&#10;中程度の精度で">
            <a:extLst>
              <a:ext uri="{FF2B5EF4-FFF2-40B4-BE49-F238E27FC236}">
                <a16:creationId xmlns:a16="http://schemas.microsoft.com/office/drawing/2014/main" id="{3230703D-2A30-58DC-1A88-019DBEEFC5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8523" y="5112171"/>
            <a:ext cx="2416371" cy="1599903"/>
          </a:xfrm>
          <a:prstGeom prst="rect">
            <a:avLst/>
          </a:prstGeom>
          <a:ln>
            <a:noFill/>
          </a:ln>
          <a:effectLst>
            <a:outerShdw blurRad="190500" algn="tl" rotWithShape="0">
              <a:srgbClr val="000000">
                <a:alpha val="70000"/>
              </a:srgbClr>
            </a:outerShdw>
          </a:effectLst>
        </p:spPr>
      </p:pic>
      <p:sp>
        <p:nvSpPr>
          <p:cNvPr id="15" name="テキスト ボックス 14">
            <a:extLst>
              <a:ext uri="{FF2B5EF4-FFF2-40B4-BE49-F238E27FC236}">
                <a16:creationId xmlns:a16="http://schemas.microsoft.com/office/drawing/2014/main" id="{1F71728B-CF6E-0CFC-678E-193F403C036F}"/>
              </a:ext>
            </a:extLst>
          </p:cNvPr>
          <p:cNvSpPr txBox="1"/>
          <p:nvPr/>
        </p:nvSpPr>
        <p:spPr>
          <a:xfrm>
            <a:off x="9838747" y="5656175"/>
            <a:ext cx="2023158" cy="646331"/>
          </a:xfrm>
          <a:prstGeom prst="rect">
            <a:avLst/>
          </a:prstGeom>
          <a:noFill/>
        </p:spPr>
        <p:txBody>
          <a:bodyPr wrap="square">
            <a:spAutoFit/>
          </a:bodyPr>
          <a:lstStyle/>
          <a:p>
            <a:r>
              <a:rPr lang="ja-JP" altLang="en-US" sz="1800" dirty="0">
                <a:latin typeface="メイリオ" panose="020B0604030504040204" pitchFamily="50" charset="-128"/>
                <a:ea typeface="メイリオ" panose="020B0604030504040204" pitchFamily="50" charset="-128"/>
              </a:rPr>
              <a:t>断面形状と</a:t>
            </a:r>
            <a:endParaRPr lang="en-US" altLang="ja-JP" sz="1800" dirty="0">
              <a:latin typeface="メイリオ" panose="020B0604030504040204" pitchFamily="50" charset="-128"/>
              <a:ea typeface="メイリオ" panose="020B0604030504040204" pitchFamily="50" charset="-128"/>
            </a:endParaRPr>
          </a:p>
          <a:p>
            <a:r>
              <a:rPr lang="ja-JP" altLang="en-US" sz="1800" dirty="0">
                <a:latin typeface="メイリオ" panose="020B0604030504040204" pitchFamily="50" charset="-128"/>
                <a:ea typeface="メイリオ" panose="020B0604030504040204" pitchFamily="50" charset="-128"/>
              </a:rPr>
              <a:t>　寸法を求める</a:t>
            </a:r>
            <a:endParaRPr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4743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826" y="332"/>
            <a:ext cx="12192000" cy="6858000"/>
          </a:xfrm>
          <a:prstGeom prst="rect">
            <a:avLst/>
          </a:prstGeom>
        </p:spPr>
      </p:pic>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a:xfrm>
            <a:off x="209263" y="364841"/>
            <a:ext cx="11455400" cy="469900"/>
          </a:xfrm>
        </p:spPr>
        <p:txBody>
          <a:bodyPr>
            <a:normAutofit lnSpcReduction="10000"/>
          </a:bodyPr>
          <a:lstStyle/>
          <a:p>
            <a:r>
              <a:rPr lang="ja-JP" altLang="en-US" dirty="0">
                <a:latin typeface="メイリオ" panose="020B0604030504040204" pitchFamily="50" charset="-128"/>
                <a:ea typeface="メイリオ" panose="020B0604030504040204" pitchFamily="50" charset="-128"/>
              </a:rPr>
              <a:t>３</a:t>
            </a:r>
            <a:r>
              <a:rPr kumimoji="1" lang="ja-JP" altLang="en-US" dirty="0">
                <a:latin typeface="メイリオ" panose="020B0604030504040204" pitchFamily="50" charset="-128"/>
                <a:ea typeface="メイリオ" panose="020B0604030504040204" pitchFamily="50" charset="-128"/>
              </a:rPr>
              <a:t>．断面形状の同定　</a:t>
            </a:r>
            <a:r>
              <a:rPr kumimoji="1" lang="ja-JP" altLang="en-US" dirty="0">
                <a:solidFill>
                  <a:srgbClr val="7030A0"/>
                </a:solidFill>
                <a:latin typeface="メイリオ" panose="020B0604030504040204" pitchFamily="50" charset="-128"/>
                <a:ea typeface="メイリオ" panose="020B0604030504040204" pitchFamily="50" charset="-128"/>
              </a:rPr>
              <a:t>輪郭同定・特徴点座標取得</a:t>
            </a:r>
          </a:p>
          <a:p>
            <a:endParaRPr kumimoji="1" lang="en-US" altLang="ja-JP" sz="7000" b="1" dirty="0">
              <a:solidFill>
                <a:srgbClr val="7030A0"/>
              </a:solidFill>
              <a:latin typeface="メイリオ" panose="020B0604030504040204" pitchFamily="50" charset="-128"/>
              <a:ea typeface="メイリオ" panose="020B0604030504040204" pitchFamily="50" charset="-128"/>
            </a:endParaRPr>
          </a:p>
          <a:p>
            <a:endParaRPr kumimoji="1" lang="ja-JP" altLang="en-US" dirty="0"/>
          </a:p>
        </p:txBody>
      </p:sp>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45597" y="1023700"/>
            <a:ext cx="11219065" cy="915018"/>
          </a:xfrm>
        </p:spPr>
        <p:txBody>
          <a:bodyPr/>
          <a:lstStyle/>
          <a:p>
            <a:r>
              <a:rPr lang="ja-JP" altLang="en-US" dirty="0">
                <a:latin typeface="メイリオ" panose="020B0604030504040204" pitchFamily="50" charset="-128"/>
                <a:ea typeface="メイリオ" panose="020B0604030504040204" pitchFamily="50" charset="-128"/>
              </a:rPr>
              <a:t>点群を</a:t>
            </a:r>
            <a:r>
              <a:rPr lang="ja-JP" altLang="en-US" dirty="0">
                <a:solidFill>
                  <a:srgbClr val="7030A0"/>
                </a:solidFill>
                <a:latin typeface="メイリオ" panose="020B0604030504040204" pitchFamily="50" charset="-128"/>
                <a:ea typeface="メイリオ" panose="020B0604030504040204" pitchFamily="50" charset="-128"/>
              </a:rPr>
              <a:t>輪郭線分要素にグルーピング</a:t>
            </a:r>
            <a:r>
              <a:rPr lang="ja-JP" altLang="en-US" dirty="0">
                <a:latin typeface="メイリオ" panose="020B0604030504040204" pitchFamily="50" charset="-128"/>
                <a:ea typeface="メイリオ" panose="020B0604030504040204" pitchFamily="50" charset="-128"/>
              </a:rPr>
              <a:t>し，特徴点を同定</a:t>
            </a:r>
            <a:endParaRPr kumimoji="1" lang="ja-JP" altLang="en-US" dirty="0">
              <a:latin typeface="メイリオ" panose="020B0604030504040204" pitchFamily="50" charset="-128"/>
              <a:ea typeface="メイリオ" panose="020B0604030504040204" pitchFamily="50" charset="-128"/>
            </a:endParaRPr>
          </a:p>
        </p:txBody>
      </p:sp>
      <p:grpSp>
        <p:nvGrpSpPr>
          <p:cNvPr id="5" name="グループ化 4">
            <a:extLst>
              <a:ext uri="{FF2B5EF4-FFF2-40B4-BE49-F238E27FC236}">
                <a16:creationId xmlns:a16="http://schemas.microsoft.com/office/drawing/2014/main" id="{CBA06A8E-1449-9EDD-8BCC-FF8BF9B79CE4}"/>
              </a:ext>
            </a:extLst>
          </p:cNvPr>
          <p:cNvGrpSpPr/>
          <p:nvPr/>
        </p:nvGrpSpPr>
        <p:grpSpPr>
          <a:xfrm>
            <a:off x="445598" y="2014918"/>
            <a:ext cx="11101444" cy="640922"/>
            <a:chOff x="413313" y="2246211"/>
            <a:chExt cx="11101444" cy="717121"/>
          </a:xfrm>
          <a:solidFill>
            <a:schemeClr val="accent1">
              <a:lumMod val="20000"/>
              <a:lumOff val="80000"/>
            </a:schemeClr>
          </a:solidFill>
        </p:grpSpPr>
        <p:sp>
          <p:nvSpPr>
            <p:cNvPr id="6" name="フリーフォーム: 図形 5">
              <a:extLst>
                <a:ext uri="{FF2B5EF4-FFF2-40B4-BE49-F238E27FC236}">
                  <a16:creationId xmlns:a16="http://schemas.microsoft.com/office/drawing/2014/main" id="{8A6EEEED-ECB4-B099-A99A-294A6A1D48FA}"/>
                </a:ext>
              </a:extLst>
            </p:cNvPr>
            <p:cNvSpPr/>
            <p:nvPr/>
          </p:nvSpPr>
          <p:spPr>
            <a:xfrm>
              <a:off x="413313"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グルーピング</a:t>
              </a:r>
            </a:p>
          </p:txBody>
        </p:sp>
        <p:sp>
          <p:nvSpPr>
            <p:cNvPr id="7" name="フリーフォーム: 図形 6">
              <a:extLst>
                <a:ext uri="{FF2B5EF4-FFF2-40B4-BE49-F238E27FC236}">
                  <a16:creationId xmlns:a16="http://schemas.microsoft.com/office/drawing/2014/main" id="{38D89A77-2C73-8470-4E4C-957F9844E850}"/>
                </a:ext>
              </a:extLst>
            </p:cNvPr>
            <p:cNvSpPr/>
            <p:nvPr/>
          </p:nvSpPr>
          <p:spPr>
            <a:xfrm>
              <a:off x="3981635"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輪郭線分の同定</a:t>
              </a:r>
            </a:p>
          </p:txBody>
        </p:sp>
        <p:sp>
          <p:nvSpPr>
            <p:cNvPr id="8" name="フリーフォーム: 図形 7">
              <a:extLst>
                <a:ext uri="{FF2B5EF4-FFF2-40B4-BE49-F238E27FC236}">
                  <a16:creationId xmlns:a16="http://schemas.microsoft.com/office/drawing/2014/main" id="{1D39C6B2-0AC2-842D-A6C0-2CC5328D8E43}"/>
                </a:ext>
              </a:extLst>
            </p:cNvPr>
            <p:cNvSpPr/>
            <p:nvPr/>
          </p:nvSpPr>
          <p:spPr>
            <a:xfrm>
              <a:off x="7549956"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特徴点座標を取得</a:t>
              </a:r>
            </a:p>
          </p:txBody>
        </p:sp>
      </p:grpSp>
      <p:sp>
        <p:nvSpPr>
          <p:cNvPr id="20" name="フリーフォーム: 図形 19">
            <a:extLst>
              <a:ext uri="{FF2B5EF4-FFF2-40B4-BE49-F238E27FC236}">
                <a16:creationId xmlns:a16="http://schemas.microsoft.com/office/drawing/2014/main" id="{FAA37EBE-E061-FF16-0D88-60887A6B1BBE}"/>
              </a:ext>
            </a:extLst>
          </p:cNvPr>
          <p:cNvSpPr/>
          <p:nvPr/>
        </p:nvSpPr>
        <p:spPr>
          <a:xfrm>
            <a:off x="445597" y="2012697"/>
            <a:ext cx="3964801" cy="640922"/>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solidFill>
            <a:schemeClr val="accent1">
              <a:lumMod val="20000"/>
              <a:lumOff val="80000"/>
            </a:schemeClr>
          </a:solidFill>
          <a:ln w="5715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b="1" kern="1200" dirty="0">
                <a:latin typeface="メイリオ" panose="020B0604030504040204" pitchFamily="50" charset="-128"/>
                <a:ea typeface="メイリオ" panose="020B0604030504040204" pitchFamily="50" charset="-128"/>
              </a:rPr>
              <a:t>グルーピング</a:t>
            </a:r>
          </a:p>
        </p:txBody>
      </p:sp>
      <p:grpSp>
        <p:nvGrpSpPr>
          <p:cNvPr id="25" name="グループ化 24">
            <a:extLst>
              <a:ext uri="{FF2B5EF4-FFF2-40B4-BE49-F238E27FC236}">
                <a16:creationId xmlns:a16="http://schemas.microsoft.com/office/drawing/2014/main" id="{6A1A6E5F-A9A8-77DB-B868-61154AC10D8E}"/>
              </a:ext>
            </a:extLst>
          </p:cNvPr>
          <p:cNvGrpSpPr/>
          <p:nvPr/>
        </p:nvGrpSpPr>
        <p:grpSpPr>
          <a:xfrm>
            <a:off x="461426" y="2815374"/>
            <a:ext cx="10951073" cy="3878982"/>
            <a:chOff x="531397" y="2868327"/>
            <a:chExt cx="10951073" cy="3878982"/>
          </a:xfrm>
        </p:grpSpPr>
        <p:grpSp>
          <p:nvGrpSpPr>
            <p:cNvPr id="14" name="グループ化 13">
              <a:extLst>
                <a:ext uri="{FF2B5EF4-FFF2-40B4-BE49-F238E27FC236}">
                  <a16:creationId xmlns:a16="http://schemas.microsoft.com/office/drawing/2014/main" id="{A5526620-50F9-701F-EBD4-4D41E9EACE19}"/>
                </a:ext>
              </a:extLst>
            </p:cNvPr>
            <p:cNvGrpSpPr/>
            <p:nvPr/>
          </p:nvGrpSpPr>
          <p:grpSpPr>
            <a:xfrm>
              <a:off x="531397" y="2868327"/>
              <a:ext cx="10951073" cy="3878982"/>
              <a:chOff x="6156767" y="2680779"/>
              <a:chExt cx="5139266" cy="2487594"/>
            </a:xfrm>
          </p:grpSpPr>
          <p:sp>
            <p:nvSpPr>
              <p:cNvPr id="16" name="フローチャート: 処理 15">
                <a:extLst>
                  <a:ext uri="{FF2B5EF4-FFF2-40B4-BE49-F238E27FC236}">
                    <a16:creationId xmlns:a16="http://schemas.microsoft.com/office/drawing/2014/main" id="{944181EB-DA05-8333-BFB5-132694C148BD}"/>
                  </a:ext>
                </a:extLst>
              </p:cNvPr>
              <p:cNvSpPr/>
              <p:nvPr/>
            </p:nvSpPr>
            <p:spPr>
              <a:xfrm>
                <a:off x="6156767" y="2680779"/>
                <a:ext cx="5139266" cy="2487594"/>
              </a:xfrm>
              <a:prstGeom prst="flowChartProcess">
                <a:avLst/>
              </a:prstGeom>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69795477-4323-B740-5EA7-56ED81E826CA}"/>
                  </a:ext>
                </a:extLst>
              </p:cNvPr>
              <p:cNvSpPr txBox="1"/>
              <p:nvPr/>
            </p:nvSpPr>
            <p:spPr>
              <a:xfrm>
                <a:off x="6156767" y="2766522"/>
                <a:ext cx="4746118" cy="651345"/>
              </a:xfrm>
              <a:prstGeom prst="rect">
                <a:avLst/>
              </a:prstGeom>
              <a:noFill/>
            </p:spPr>
            <p:txBody>
              <a:bodyPr wrap="square" rtlCol="0">
                <a:spAutoFit/>
              </a:bodyPr>
              <a:lstStyle/>
              <a:p>
                <a:r>
                  <a:rPr lang="ja-JP" altLang="en-US" sz="2000" b="1" dirty="0">
                    <a:solidFill>
                      <a:srgbClr val="7030A0"/>
                    </a:solidFill>
                    <a:latin typeface="メイリオ" panose="020B0604030504040204" pitchFamily="50" charset="-128"/>
                    <a:ea typeface="メイリオ" panose="020B0604030504040204" pitchFamily="50" charset="-128"/>
                  </a:rPr>
                  <a:t>　</a:t>
                </a:r>
                <a:r>
                  <a:rPr kumimoji="1" lang="ja-JP" altLang="en-US" sz="2000" b="1" dirty="0">
                    <a:solidFill>
                      <a:srgbClr val="7030A0"/>
                    </a:solidFill>
                    <a:latin typeface="メイリオ" panose="020B0604030504040204" pitchFamily="50" charset="-128"/>
                    <a:ea typeface="メイリオ" panose="020B0604030504040204" pitchFamily="50" charset="-128"/>
                  </a:rPr>
                  <a:t>点群をグルーピング</a:t>
                </a:r>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3F4B39DB-5A05-FF08-14A0-896B303CB023}"/>
                  </a:ext>
                </a:extLst>
              </p:cNvPr>
              <p:cNvSpPr txBox="1"/>
              <p:nvPr/>
            </p:nvSpPr>
            <p:spPr>
              <a:xfrm>
                <a:off x="6403486" y="3124378"/>
                <a:ext cx="2010761" cy="1243477"/>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断面の各中心線からの距離を基準に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b="1" dirty="0">
                    <a:latin typeface="メイリオ" panose="020B0604030504040204" pitchFamily="50" charset="-128"/>
                    <a:ea typeface="メイリオ" panose="020B0604030504040204" pitchFamily="50" charset="-128"/>
                  </a:rPr>
                  <a:t>点群を</a:t>
                </a:r>
                <a:r>
                  <a:rPr lang="ja-JP" altLang="en-US" sz="2000" b="1" dirty="0">
                    <a:latin typeface="メイリオ" panose="020B0604030504040204" pitchFamily="50" charset="-128"/>
                    <a:ea typeface="メイリオ" panose="020B0604030504040204" pitchFamily="50" charset="-128"/>
                  </a:rPr>
                  <a:t>各フランジ・ウェブ</a:t>
                </a:r>
                <a:r>
                  <a:rPr kumimoji="1" lang="ja-JP" altLang="en-US" sz="2000" b="1" dirty="0">
                    <a:latin typeface="メイリオ" panose="020B0604030504040204" pitchFamily="50" charset="-128"/>
                    <a:ea typeface="メイリオ" panose="020B0604030504040204" pitchFamily="50" charset="-128"/>
                  </a:rPr>
                  <a:t>の構成点</a:t>
                </a:r>
                <a:r>
                  <a:rPr kumimoji="1" lang="ja-JP" altLang="en-US" sz="2000" dirty="0">
                    <a:latin typeface="メイリオ" panose="020B0604030504040204" pitchFamily="50" charset="-128"/>
                    <a:ea typeface="メイリオ" panose="020B0604030504040204" pitchFamily="50" charset="-128"/>
                  </a:rPr>
                  <a:t>として</a:t>
                </a:r>
                <a:r>
                  <a:rPr lang="ja-JP" altLang="en-US" sz="2000" dirty="0">
                    <a:latin typeface="メイリオ" panose="020B0604030504040204" pitchFamily="50" charset="-128"/>
                    <a:ea typeface="メイリオ" panose="020B0604030504040204" pitchFamily="50" charset="-128"/>
                  </a:rPr>
                  <a:t>グルーピングする</a:t>
                </a:r>
                <a:endParaRPr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各中心線に対する位置関係から</a:t>
                </a:r>
                <a:endParaRPr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表裏を区別</a:t>
                </a:r>
                <a:endParaRPr kumimoji="1" lang="en-US" altLang="ja-JP" sz="2000"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2368410E-F11A-348B-9EDF-8F605DE5FCFE}"/>
                  </a:ext>
                </a:extLst>
              </p:cNvPr>
              <p:cNvSpPr txBox="1"/>
              <p:nvPr/>
            </p:nvSpPr>
            <p:spPr>
              <a:xfrm>
                <a:off x="6429042" y="4355876"/>
                <a:ext cx="4616894" cy="256591"/>
              </a:xfrm>
              <a:prstGeom prst="rect">
                <a:avLst/>
              </a:prstGeom>
              <a:noFill/>
            </p:spPr>
            <p:txBody>
              <a:bodyPr wrap="square" rtlCol="0">
                <a:spAutoFit/>
              </a:bodyPr>
              <a:lstStyle/>
              <a:p>
                <a:endParaRPr lang="en-US" altLang="ja-JP" sz="2000" dirty="0">
                  <a:latin typeface="メイリオ" panose="020B0604030504040204" pitchFamily="50" charset="-128"/>
                  <a:ea typeface="メイリオ" panose="020B0604030504040204" pitchFamily="50" charset="-128"/>
                </a:endParaRPr>
              </a:p>
            </p:txBody>
          </p:sp>
        </p:grpSp>
        <p:pic>
          <p:nvPicPr>
            <p:cNvPr id="24" name="図 23" descr="グラフ&#10;&#10;自動的に生成された説明">
              <a:extLst>
                <a:ext uri="{FF2B5EF4-FFF2-40B4-BE49-F238E27FC236}">
                  <a16:creationId xmlns:a16="http://schemas.microsoft.com/office/drawing/2014/main" id="{19A5971E-B519-513C-73DF-23F35B98B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6320" y="3028916"/>
              <a:ext cx="4839361" cy="3615061"/>
            </a:xfrm>
            <a:prstGeom prst="rect">
              <a:avLst/>
            </a:prstGeom>
          </p:spPr>
        </p:pic>
      </p:grpSp>
      <p:pic>
        <p:nvPicPr>
          <p:cNvPr id="27" name="図 26" descr="図形">
            <a:extLst>
              <a:ext uri="{FF2B5EF4-FFF2-40B4-BE49-F238E27FC236}">
                <a16:creationId xmlns:a16="http://schemas.microsoft.com/office/drawing/2014/main" id="{D39A1145-5873-431A-80AD-F0C4B602E5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0520" y="2987277"/>
            <a:ext cx="4817843" cy="3603747"/>
          </a:xfrm>
          <a:prstGeom prst="rect">
            <a:avLst/>
          </a:prstGeom>
        </p:spPr>
      </p:pic>
    </p:spTree>
    <p:extLst>
      <p:ext uri="{BB962C8B-B14F-4D97-AF65-F5344CB8AC3E}">
        <p14:creationId xmlns:p14="http://schemas.microsoft.com/office/powerpoint/2010/main" val="69995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21"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arn(inVertical)">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heel(1)">
                                      <p:cBhvr>
                                        <p:cTn id="15"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826" y="332"/>
            <a:ext cx="12192000" cy="6858000"/>
          </a:xfrm>
          <a:prstGeom prst="rect">
            <a:avLst/>
          </a:prstGeom>
        </p:spPr>
      </p:pic>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a:xfrm>
            <a:off x="209263" y="364841"/>
            <a:ext cx="11455400" cy="469900"/>
          </a:xfrm>
        </p:spPr>
        <p:txBody>
          <a:bodyPr>
            <a:normAutofit lnSpcReduction="10000"/>
          </a:bodyPr>
          <a:lstStyle/>
          <a:p>
            <a:r>
              <a:rPr lang="ja-JP" altLang="en-US" dirty="0">
                <a:latin typeface="メイリオ" panose="020B0604030504040204" pitchFamily="50" charset="-128"/>
                <a:ea typeface="メイリオ" panose="020B0604030504040204" pitchFamily="50" charset="-128"/>
              </a:rPr>
              <a:t>３</a:t>
            </a:r>
            <a:r>
              <a:rPr kumimoji="1" lang="ja-JP" altLang="en-US" dirty="0">
                <a:latin typeface="メイリオ" panose="020B0604030504040204" pitchFamily="50" charset="-128"/>
                <a:ea typeface="メイリオ" panose="020B0604030504040204" pitchFamily="50" charset="-128"/>
              </a:rPr>
              <a:t>．断面形状の同定　</a:t>
            </a:r>
            <a:r>
              <a:rPr kumimoji="1" lang="ja-JP" altLang="en-US" dirty="0">
                <a:solidFill>
                  <a:srgbClr val="7030A0"/>
                </a:solidFill>
                <a:latin typeface="メイリオ" panose="020B0604030504040204" pitchFamily="50" charset="-128"/>
                <a:ea typeface="メイリオ" panose="020B0604030504040204" pitchFamily="50" charset="-128"/>
              </a:rPr>
              <a:t>輪郭同定・特徴点座標取得</a:t>
            </a:r>
          </a:p>
          <a:p>
            <a:endParaRPr kumimoji="1" lang="en-US" altLang="ja-JP" sz="7000" b="1" dirty="0">
              <a:solidFill>
                <a:srgbClr val="7030A0"/>
              </a:solidFill>
              <a:latin typeface="メイリオ" panose="020B0604030504040204" pitchFamily="50" charset="-128"/>
              <a:ea typeface="メイリオ" panose="020B0604030504040204" pitchFamily="50" charset="-128"/>
            </a:endParaRPr>
          </a:p>
          <a:p>
            <a:endParaRPr kumimoji="1" lang="ja-JP" altLang="en-US" dirty="0"/>
          </a:p>
        </p:txBody>
      </p:sp>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45597" y="1023700"/>
            <a:ext cx="11219065" cy="915018"/>
          </a:xfrm>
        </p:spPr>
        <p:txBody>
          <a:bodyPr/>
          <a:lstStyle/>
          <a:p>
            <a:r>
              <a:rPr lang="ja-JP" altLang="en-US" dirty="0">
                <a:latin typeface="メイリオ" panose="020B0604030504040204" pitchFamily="50" charset="-128"/>
                <a:ea typeface="メイリオ" panose="020B0604030504040204" pitchFamily="50" charset="-128"/>
              </a:rPr>
              <a:t>点群を</a:t>
            </a:r>
            <a:r>
              <a:rPr lang="ja-JP" altLang="en-US" dirty="0">
                <a:solidFill>
                  <a:srgbClr val="7030A0"/>
                </a:solidFill>
                <a:latin typeface="メイリオ" panose="020B0604030504040204" pitchFamily="50" charset="-128"/>
                <a:ea typeface="メイリオ" panose="020B0604030504040204" pitchFamily="50" charset="-128"/>
              </a:rPr>
              <a:t>輪郭線分要素にグルーピング</a:t>
            </a:r>
            <a:r>
              <a:rPr lang="ja-JP" altLang="en-US" dirty="0">
                <a:latin typeface="メイリオ" panose="020B0604030504040204" pitchFamily="50" charset="-128"/>
                <a:ea typeface="メイリオ" panose="020B0604030504040204" pitchFamily="50" charset="-128"/>
              </a:rPr>
              <a:t>し，特徴点を同定</a:t>
            </a:r>
            <a:endParaRPr kumimoji="1" lang="ja-JP" altLang="en-US" dirty="0">
              <a:latin typeface="メイリオ" panose="020B0604030504040204" pitchFamily="50" charset="-128"/>
              <a:ea typeface="メイリオ" panose="020B0604030504040204" pitchFamily="50" charset="-128"/>
            </a:endParaRPr>
          </a:p>
        </p:txBody>
      </p:sp>
      <p:grpSp>
        <p:nvGrpSpPr>
          <p:cNvPr id="5" name="グループ化 4">
            <a:extLst>
              <a:ext uri="{FF2B5EF4-FFF2-40B4-BE49-F238E27FC236}">
                <a16:creationId xmlns:a16="http://schemas.microsoft.com/office/drawing/2014/main" id="{CBA06A8E-1449-9EDD-8BCC-FF8BF9B79CE4}"/>
              </a:ext>
            </a:extLst>
          </p:cNvPr>
          <p:cNvGrpSpPr/>
          <p:nvPr/>
        </p:nvGrpSpPr>
        <p:grpSpPr>
          <a:xfrm>
            <a:off x="445598" y="2014918"/>
            <a:ext cx="11101444" cy="640922"/>
            <a:chOff x="413313" y="2246211"/>
            <a:chExt cx="11101444" cy="717121"/>
          </a:xfrm>
          <a:solidFill>
            <a:schemeClr val="accent1">
              <a:lumMod val="20000"/>
              <a:lumOff val="80000"/>
            </a:schemeClr>
          </a:solidFill>
        </p:grpSpPr>
        <p:sp>
          <p:nvSpPr>
            <p:cNvPr id="6" name="フリーフォーム: 図形 5">
              <a:extLst>
                <a:ext uri="{FF2B5EF4-FFF2-40B4-BE49-F238E27FC236}">
                  <a16:creationId xmlns:a16="http://schemas.microsoft.com/office/drawing/2014/main" id="{8A6EEEED-ECB4-B099-A99A-294A6A1D48FA}"/>
                </a:ext>
              </a:extLst>
            </p:cNvPr>
            <p:cNvSpPr/>
            <p:nvPr/>
          </p:nvSpPr>
          <p:spPr>
            <a:xfrm>
              <a:off x="413313"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グルーピング</a:t>
              </a:r>
            </a:p>
          </p:txBody>
        </p:sp>
        <p:sp>
          <p:nvSpPr>
            <p:cNvPr id="7" name="フリーフォーム: 図形 6">
              <a:extLst>
                <a:ext uri="{FF2B5EF4-FFF2-40B4-BE49-F238E27FC236}">
                  <a16:creationId xmlns:a16="http://schemas.microsoft.com/office/drawing/2014/main" id="{38D89A77-2C73-8470-4E4C-957F9844E850}"/>
                </a:ext>
              </a:extLst>
            </p:cNvPr>
            <p:cNvSpPr/>
            <p:nvPr/>
          </p:nvSpPr>
          <p:spPr>
            <a:xfrm>
              <a:off x="3981635"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輪郭線分の同定</a:t>
              </a:r>
            </a:p>
          </p:txBody>
        </p:sp>
        <p:sp>
          <p:nvSpPr>
            <p:cNvPr id="8" name="フリーフォーム: 図形 7">
              <a:extLst>
                <a:ext uri="{FF2B5EF4-FFF2-40B4-BE49-F238E27FC236}">
                  <a16:creationId xmlns:a16="http://schemas.microsoft.com/office/drawing/2014/main" id="{1D39C6B2-0AC2-842D-A6C0-2CC5328D8E43}"/>
                </a:ext>
              </a:extLst>
            </p:cNvPr>
            <p:cNvSpPr/>
            <p:nvPr/>
          </p:nvSpPr>
          <p:spPr>
            <a:xfrm>
              <a:off x="7549956"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特徴点座標を取得</a:t>
              </a:r>
            </a:p>
          </p:txBody>
        </p:sp>
      </p:grpSp>
      <p:sp>
        <p:nvSpPr>
          <p:cNvPr id="21" name="フリーフォーム: 図形 20">
            <a:extLst>
              <a:ext uri="{FF2B5EF4-FFF2-40B4-BE49-F238E27FC236}">
                <a16:creationId xmlns:a16="http://schemas.microsoft.com/office/drawing/2014/main" id="{E45F1EFE-E97D-EDBF-8212-FFF962C3094E}"/>
              </a:ext>
            </a:extLst>
          </p:cNvPr>
          <p:cNvSpPr/>
          <p:nvPr/>
        </p:nvSpPr>
        <p:spPr>
          <a:xfrm>
            <a:off x="4048162" y="2012697"/>
            <a:ext cx="3964801" cy="640922"/>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solidFill>
            <a:schemeClr val="accent1">
              <a:lumMod val="20000"/>
              <a:lumOff val="80000"/>
            </a:schemeClr>
          </a:solidFill>
          <a:ln w="5715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b="1" kern="1200" dirty="0">
                <a:latin typeface="メイリオ" panose="020B0604030504040204" pitchFamily="50" charset="-128"/>
                <a:ea typeface="メイリオ" panose="020B0604030504040204" pitchFamily="50" charset="-128"/>
              </a:rPr>
              <a:t>輪郭線分の同定</a:t>
            </a:r>
          </a:p>
        </p:txBody>
      </p:sp>
      <p:grpSp>
        <p:nvGrpSpPr>
          <p:cNvPr id="59" name="グループ化 58">
            <a:extLst>
              <a:ext uri="{FF2B5EF4-FFF2-40B4-BE49-F238E27FC236}">
                <a16:creationId xmlns:a16="http://schemas.microsoft.com/office/drawing/2014/main" id="{DF9CE95C-1D3F-F7FC-6ADA-4AE27A57C362}"/>
              </a:ext>
            </a:extLst>
          </p:cNvPr>
          <p:cNvGrpSpPr/>
          <p:nvPr/>
        </p:nvGrpSpPr>
        <p:grpSpPr>
          <a:xfrm>
            <a:off x="445597" y="2815374"/>
            <a:ext cx="10972590" cy="3878982"/>
            <a:chOff x="516976" y="2868327"/>
            <a:chExt cx="10972590" cy="3878982"/>
          </a:xfrm>
        </p:grpSpPr>
        <p:grpSp>
          <p:nvGrpSpPr>
            <p:cNvPr id="38" name="グループ化 37">
              <a:extLst>
                <a:ext uri="{FF2B5EF4-FFF2-40B4-BE49-F238E27FC236}">
                  <a16:creationId xmlns:a16="http://schemas.microsoft.com/office/drawing/2014/main" id="{8018E5D7-3859-61E1-275A-52448551E7B0}"/>
                </a:ext>
              </a:extLst>
            </p:cNvPr>
            <p:cNvGrpSpPr/>
            <p:nvPr/>
          </p:nvGrpSpPr>
          <p:grpSpPr>
            <a:xfrm>
              <a:off x="516976" y="2868327"/>
              <a:ext cx="10972590" cy="3878982"/>
              <a:chOff x="516976" y="2868327"/>
              <a:chExt cx="10972590" cy="3878982"/>
            </a:xfrm>
          </p:grpSpPr>
          <p:grpSp>
            <p:nvGrpSpPr>
              <p:cNvPr id="29" name="グループ化 28">
                <a:extLst>
                  <a:ext uri="{FF2B5EF4-FFF2-40B4-BE49-F238E27FC236}">
                    <a16:creationId xmlns:a16="http://schemas.microsoft.com/office/drawing/2014/main" id="{2FB97C44-4164-2A7E-B4AB-F240C7711AA9}"/>
                  </a:ext>
                </a:extLst>
              </p:cNvPr>
              <p:cNvGrpSpPr/>
              <p:nvPr/>
            </p:nvGrpSpPr>
            <p:grpSpPr>
              <a:xfrm>
                <a:off x="516976" y="2868327"/>
                <a:ext cx="10972590" cy="3878982"/>
                <a:chOff x="6156767" y="2680779"/>
                <a:chExt cx="5149364" cy="2487594"/>
              </a:xfrm>
            </p:grpSpPr>
            <p:sp>
              <p:nvSpPr>
                <p:cNvPr id="31" name="フローチャート: 処理 30">
                  <a:extLst>
                    <a:ext uri="{FF2B5EF4-FFF2-40B4-BE49-F238E27FC236}">
                      <a16:creationId xmlns:a16="http://schemas.microsoft.com/office/drawing/2014/main" id="{D1173C48-9DDA-A8E8-5E4C-0A8D1DB1E153}"/>
                    </a:ext>
                  </a:extLst>
                </p:cNvPr>
                <p:cNvSpPr/>
                <p:nvPr/>
              </p:nvSpPr>
              <p:spPr>
                <a:xfrm>
                  <a:off x="6166865" y="2680779"/>
                  <a:ext cx="5139266" cy="2487594"/>
                </a:xfrm>
                <a:prstGeom prst="flowChartProcess">
                  <a:avLst/>
                </a:prstGeom>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32" name="テキスト ボックス 31">
                  <a:extLst>
                    <a:ext uri="{FF2B5EF4-FFF2-40B4-BE49-F238E27FC236}">
                      <a16:creationId xmlns:a16="http://schemas.microsoft.com/office/drawing/2014/main" id="{FF0B2A80-9C04-DBD2-7C53-7C9424B01AA3}"/>
                    </a:ext>
                  </a:extLst>
                </p:cNvPr>
                <p:cNvSpPr txBox="1"/>
                <p:nvPr/>
              </p:nvSpPr>
              <p:spPr>
                <a:xfrm>
                  <a:off x="6156767" y="2766522"/>
                  <a:ext cx="4746118" cy="1243477"/>
                </a:xfrm>
                <a:prstGeom prst="rect">
                  <a:avLst/>
                </a:prstGeom>
                <a:noFill/>
              </p:spPr>
              <p:txBody>
                <a:bodyPr wrap="square" rtlCol="0">
                  <a:spAutoFit/>
                </a:bodyPr>
                <a:lstStyle/>
                <a:p>
                  <a:r>
                    <a:rPr lang="ja-JP" altLang="en-US" sz="2000" b="1" dirty="0">
                      <a:solidFill>
                        <a:srgbClr val="7030A0"/>
                      </a:solidFill>
                      <a:latin typeface="メイリオ" panose="020B0604030504040204" pitchFamily="50" charset="-128"/>
                      <a:ea typeface="メイリオ" panose="020B0604030504040204" pitchFamily="50" charset="-128"/>
                    </a:rPr>
                    <a:t>　ノイズの除去</a:t>
                  </a:r>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r>
                    <a:rPr lang="ja-JP" altLang="en-US" sz="2000" b="1" dirty="0">
                      <a:solidFill>
                        <a:srgbClr val="7030A0"/>
                      </a:solidFill>
                      <a:latin typeface="メイリオ" panose="020B0604030504040204" pitchFamily="50" charset="-128"/>
                      <a:ea typeface="メイリオ" panose="020B0604030504040204" pitchFamily="50" charset="-128"/>
                    </a:rPr>
                    <a:t>　輪郭線分を同定</a:t>
                  </a:r>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p:txBody>
            </p:sp>
            <p:sp>
              <p:nvSpPr>
                <p:cNvPr id="33" name="テキスト ボックス 32">
                  <a:extLst>
                    <a:ext uri="{FF2B5EF4-FFF2-40B4-BE49-F238E27FC236}">
                      <a16:creationId xmlns:a16="http://schemas.microsoft.com/office/drawing/2014/main" id="{40768E25-5C1E-B356-23D5-6788769C308A}"/>
                    </a:ext>
                  </a:extLst>
                </p:cNvPr>
                <p:cNvSpPr txBox="1"/>
                <p:nvPr/>
              </p:nvSpPr>
              <p:spPr>
                <a:xfrm>
                  <a:off x="6403486" y="3124378"/>
                  <a:ext cx="2245586" cy="256591"/>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中心線からの距離が</a:t>
                  </a:r>
                  <a:r>
                    <a:rPr lang="ja-JP" altLang="en-US" sz="2000" b="1" dirty="0">
                      <a:latin typeface="メイリオ" panose="020B0604030504040204" pitchFamily="50" charset="-128"/>
                      <a:ea typeface="メイリオ" panose="020B0604030504040204" pitchFamily="50" charset="-128"/>
                    </a:rPr>
                    <a:t>四分位範囲外</a:t>
                  </a:r>
                  <a:r>
                    <a:rPr lang="ja-JP" altLang="en-US" sz="2000" dirty="0">
                      <a:latin typeface="メイリオ" panose="020B0604030504040204" pitchFamily="50" charset="-128"/>
                      <a:ea typeface="メイリオ" panose="020B0604030504040204" pitchFamily="50" charset="-128"/>
                    </a:rPr>
                    <a:t>を除去</a:t>
                  </a:r>
                  <a:endParaRPr lang="en-US" altLang="ja-JP" sz="2000" dirty="0">
                    <a:latin typeface="メイリオ" panose="020B0604030504040204" pitchFamily="50" charset="-128"/>
                    <a:ea typeface="メイリオ" panose="020B0604030504040204" pitchFamily="50" charset="-128"/>
                  </a:endParaRPr>
                </a:p>
              </p:txBody>
            </p:sp>
          </p:grpSp>
          <p:pic>
            <p:nvPicPr>
              <p:cNvPr id="37" name="図 36" descr="図形">
                <a:extLst>
                  <a:ext uri="{FF2B5EF4-FFF2-40B4-BE49-F238E27FC236}">
                    <a16:creationId xmlns:a16="http://schemas.microsoft.com/office/drawing/2014/main" id="{10FCA699-9CB0-7300-F22A-3353F026E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514" y="3034572"/>
                <a:ext cx="4817843" cy="3603747"/>
              </a:xfrm>
              <a:prstGeom prst="rect">
                <a:avLst/>
              </a:prstGeom>
            </p:spPr>
          </p:pic>
          <p:sp>
            <p:nvSpPr>
              <p:cNvPr id="35" name="テキスト ボックス 34">
                <a:extLst>
                  <a:ext uri="{FF2B5EF4-FFF2-40B4-BE49-F238E27FC236}">
                    <a16:creationId xmlns:a16="http://schemas.microsoft.com/office/drawing/2014/main" id="{51997118-2DA0-0DB6-4A96-9E7D454459B3}"/>
                  </a:ext>
                </a:extLst>
              </p:cNvPr>
              <p:cNvSpPr txBox="1"/>
              <p:nvPr/>
            </p:nvSpPr>
            <p:spPr>
              <a:xfrm>
                <a:off x="1095520" y="4836439"/>
                <a:ext cx="4785037" cy="707886"/>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抽出した各点群を用いて、</a:t>
                </a:r>
                <a:r>
                  <a:rPr lang="ja-JP" altLang="en-US" sz="2000" b="1" dirty="0">
                    <a:latin typeface="メイリオ" panose="020B0604030504040204" pitchFamily="50" charset="-128"/>
                    <a:ea typeface="メイリオ" panose="020B0604030504040204" pitchFamily="50" charset="-128"/>
                  </a:rPr>
                  <a:t>最小二乗法</a:t>
                </a:r>
                <a:r>
                  <a:rPr lang="ja-JP" altLang="en-US" sz="2000" dirty="0">
                    <a:latin typeface="メイリオ" panose="020B0604030504040204" pitchFamily="50" charset="-128"/>
                    <a:ea typeface="メイリオ" panose="020B0604030504040204" pitchFamily="50" charset="-128"/>
                  </a:rPr>
                  <a:t>により輪郭線を同定</a:t>
                </a:r>
                <a:endParaRPr lang="en-US" altLang="ja-JP" sz="2000" dirty="0">
                  <a:latin typeface="メイリオ" panose="020B0604030504040204" pitchFamily="50" charset="-128"/>
                  <a:ea typeface="メイリオ" panose="020B0604030504040204" pitchFamily="50" charset="-128"/>
                </a:endParaRPr>
              </a:p>
            </p:txBody>
          </p:sp>
        </p:grpSp>
        <p:sp>
          <p:nvSpPr>
            <p:cNvPr id="41" name="楕円 40">
              <a:extLst>
                <a:ext uri="{FF2B5EF4-FFF2-40B4-BE49-F238E27FC236}">
                  <a16:creationId xmlns:a16="http://schemas.microsoft.com/office/drawing/2014/main" id="{8277A25D-A7D0-BE53-645E-728A52094950}"/>
                </a:ext>
              </a:extLst>
            </p:cNvPr>
            <p:cNvSpPr/>
            <p:nvPr/>
          </p:nvSpPr>
          <p:spPr>
            <a:xfrm>
              <a:off x="7732791" y="3622040"/>
              <a:ext cx="560344" cy="5562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698CE461-7157-E411-9854-661308706834}"/>
                </a:ext>
              </a:extLst>
            </p:cNvPr>
            <p:cNvSpPr/>
            <p:nvPr/>
          </p:nvSpPr>
          <p:spPr>
            <a:xfrm>
              <a:off x="7698549" y="5108056"/>
              <a:ext cx="560344" cy="5562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773B5B08-B679-5344-BF68-37512A98B6D9}"/>
                </a:ext>
              </a:extLst>
            </p:cNvPr>
            <p:cNvSpPr/>
            <p:nvPr/>
          </p:nvSpPr>
          <p:spPr>
            <a:xfrm>
              <a:off x="8604082" y="4995402"/>
              <a:ext cx="560344" cy="5562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FFF13A35-2B56-FB83-BF01-508FC577D1D7}"/>
                </a:ext>
              </a:extLst>
            </p:cNvPr>
            <p:cNvCxnSpPr>
              <a:cxnSpLocks/>
            </p:cNvCxnSpPr>
            <p:nvPr/>
          </p:nvCxnSpPr>
          <p:spPr>
            <a:xfrm>
              <a:off x="6096750" y="4655525"/>
              <a:ext cx="1429925" cy="711453"/>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直線矢印コネクタ 50">
              <a:extLst>
                <a:ext uri="{FF2B5EF4-FFF2-40B4-BE49-F238E27FC236}">
                  <a16:creationId xmlns:a16="http://schemas.microsoft.com/office/drawing/2014/main" id="{AA749EA0-C694-4A03-40D6-81306ABB049C}"/>
                </a:ext>
              </a:extLst>
            </p:cNvPr>
            <p:cNvCxnSpPr>
              <a:cxnSpLocks/>
            </p:cNvCxnSpPr>
            <p:nvPr/>
          </p:nvCxnSpPr>
          <p:spPr>
            <a:xfrm flipV="1">
              <a:off x="6096000" y="3968844"/>
              <a:ext cx="1561613" cy="21669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直線矢印コネクタ 52">
              <a:extLst>
                <a:ext uri="{FF2B5EF4-FFF2-40B4-BE49-F238E27FC236}">
                  <a16:creationId xmlns:a16="http://schemas.microsoft.com/office/drawing/2014/main" id="{F7CDAE92-C7DA-302C-1DC0-13CEB50C72B1}"/>
                </a:ext>
              </a:extLst>
            </p:cNvPr>
            <p:cNvCxnSpPr>
              <a:cxnSpLocks/>
            </p:cNvCxnSpPr>
            <p:nvPr/>
          </p:nvCxnSpPr>
          <p:spPr>
            <a:xfrm>
              <a:off x="6041893" y="4435055"/>
              <a:ext cx="2217000" cy="567748"/>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977B0BCE-564A-085F-1353-F2CC66869C04}"/>
                </a:ext>
              </a:extLst>
            </p:cNvPr>
            <p:cNvSpPr txBox="1"/>
            <p:nvPr/>
          </p:nvSpPr>
          <p:spPr>
            <a:xfrm rot="21114549">
              <a:off x="6031562" y="3802748"/>
              <a:ext cx="1260636" cy="369332"/>
            </a:xfrm>
            <a:prstGeom prst="rect">
              <a:avLst/>
            </a:prstGeom>
            <a:noFill/>
          </p:spPr>
          <p:txBody>
            <a:bodyPr wrap="square" rtlCol="0">
              <a:spAutoFit/>
            </a:bodyPr>
            <a:lstStyle/>
            <a:p>
              <a:r>
                <a:rPr lang="ja-JP" altLang="en-US" b="1" dirty="0">
                  <a:solidFill>
                    <a:srgbClr val="7030A0"/>
                  </a:solidFill>
                  <a:latin typeface="メイリオ" panose="020B0604030504040204" pitchFamily="50" charset="-128"/>
                  <a:ea typeface="メイリオ" panose="020B0604030504040204" pitchFamily="50" charset="-128"/>
                </a:rPr>
                <a:t>ノイズ</a:t>
              </a:r>
              <a:endParaRPr kumimoji="1" lang="ja-JP" altLang="en-US" b="1" dirty="0">
                <a:solidFill>
                  <a:srgbClr val="7030A0"/>
                </a:solidFill>
                <a:latin typeface="メイリオ" panose="020B0604030504040204" pitchFamily="50" charset="-128"/>
                <a:ea typeface="メイリオ" panose="020B0604030504040204" pitchFamily="50" charset="-128"/>
              </a:endParaRPr>
            </a:p>
          </p:txBody>
        </p:sp>
      </p:grpSp>
      <p:pic>
        <p:nvPicPr>
          <p:cNvPr id="65" name="図 64" descr="図形">
            <a:extLst>
              <a:ext uri="{FF2B5EF4-FFF2-40B4-BE49-F238E27FC236}">
                <a16:creationId xmlns:a16="http://schemas.microsoft.com/office/drawing/2014/main" id="{EF6655F9-993F-E434-CBC1-2B51C39163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1135" y="2981619"/>
            <a:ext cx="4820970" cy="3603747"/>
          </a:xfrm>
          <a:prstGeom prst="rect">
            <a:avLst/>
          </a:prstGeom>
        </p:spPr>
      </p:pic>
    </p:spTree>
    <p:extLst>
      <p:ext uri="{BB962C8B-B14F-4D97-AF65-F5344CB8AC3E}">
        <p14:creationId xmlns:p14="http://schemas.microsoft.com/office/powerpoint/2010/main" val="305182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826" y="332"/>
            <a:ext cx="12192000" cy="6858000"/>
          </a:xfrm>
          <a:prstGeom prst="rect">
            <a:avLst/>
          </a:prstGeom>
        </p:spPr>
      </p:pic>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a:xfrm>
            <a:off x="209263" y="364841"/>
            <a:ext cx="11455400" cy="469900"/>
          </a:xfrm>
        </p:spPr>
        <p:txBody>
          <a:bodyPr>
            <a:normAutofit lnSpcReduction="10000"/>
          </a:bodyPr>
          <a:lstStyle/>
          <a:p>
            <a:r>
              <a:rPr lang="ja-JP" altLang="en-US" dirty="0">
                <a:latin typeface="メイリオ" panose="020B0604030504040204" pitchFamily="50" charset="-128"/>
                <a:ea typeface="メイリオ" panose="020B0604030504040204" pitchFamily="50" charset="-128"/>
              </a:rPr>
              <a:t>３</a:t>
            </a:r>
            <a:r>
              <a:rPr kumimoji="1" lang="ja-JP" altLang="en-US" dirty="0">
                <a:latin typeface="メイリオ" panose="020B0604030504040204" pitchFamily="50" charset="-128"/>
                <a:ea typeface="メイリオ" panose="020B0604030504040204" pitchFamily="50" charset="-128"/>
              </a:rPr>
              <a:t>．断面形状の同定　</a:t>
            </a:r>
            <a:r>
              <a:rPr kumimoji="1" lang="ja-JP" altLang="en-US" dirty="0">
                <a:solidFill>
                  <a:srgbClr val="7030A0"/>
                </a:solidFill>
                <a:latin typeface="メイリオ" panose="020B0604030504040204" pitchFamily="50" charset="-128"/>
                <a:ea typeface="メイリオ" panose="020B0604030504040204" pitchFamily="50" charset="-128"/>
              </a:rPr>
              <a:t>輪郭同定・特徴点座標取得</a:t>
            </a:r>
          </a:p>
          <a:p>
            <a:endParaRPr kumimoji="1" lang="en-US" altLang="ja-JP" sz="7000" b="1" dirty="0">
              <a:solidFill>
                <a:srgbClr val="7030A0"/>
              </a:solidFill>
              <a:latin typeface="メイリオ" panose="020B0604030504040204" pitchFamily="50" charset="-128"/>
              <a:ea typeface="メイリオ" panose="020B0604030504040204" pitchFamily="50" charset="-128"/>
            </a:endParaRPr>
          </a:p>
          <a:p>
            <a:endParaRPr kumimoji="1" lang="ja-JP" altLang="en-US" dirty="0"/>
          </a:p>
        </p:txBody>
      </p:sp>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45597" y="1023700"/>
            <a:ext cx="11219065" cy="915018"/>
          </a:xfrm>
        </p:spPr>
        <p:txBody>
          <a:bodyPr/>
          <a:lstStyle/>
          <a:p>
            <a:r>
              <a:rPr lang="ja-JP" altLang="en-US" dirty="0">
                <a:latin typeface="メイリオ" panose="020B0604030504040204" pitchFamily="50" charset="-128"/>
                <a:ea typeface="メイリオ" panose="020B0604030504040204" pitchFamily="50" charset="-128"/>
              </a:rPr>
              <a:t>点群を</a:t>
            </a:r>
            <a:r>
              <a:rPr lang="ja-JP" altLang="en-US" dirty="0">
                <a:solidFill>
                  <a:srgbClr val="7030A0"/>
                </a:solidFill>
                <a:latin typeface="メイリオ" panose="020B0604030504040204" pitchFamily="50" charset="-128"/>
                <a:ea typeface="メイリオ" panose="020B0604030504040204" pitchFamily="50" charset="-128"/>
              </a:rPr>
              <a:t>輪郭線分要素にグルーピング</a:t>
            </a:r>
            <a:r>
              <a:rPr lang="ja-JP" altLang="en-US" dirty="0">
                <a:latin typeface="メイリオ" panose="020B0604030504040204" pitchFamily="50" charset="-128"/>
                <a:ea typeface="メイリオ" panose="020B0604030504040204" pitchFamily="50" charset="-128"/>
              </a:rPr>
              <a:t>し，特徴点を同定</a:t>
            </a:r>
            <a:endParaRPr kumimoji="1" lang="ja-JP" altLang="en-US" dirty="0">
              <a:latin typeface="メイリオ" panose="020B0604030504040204" pitchFamily="50" charset="-128"/>
              <a:ea typeface="メイリオ" panose="020B0604030504040204" pitchFamily="50" charset="-128"/>
            </a:endParaRPr>
          </a:p>
        </p:txBody>
      </p:sp>
      <p:grpSp>
        <p:nvGrpSpPr>
          <p:cNvPr id="5" name="グループ化 4">
            <a:extLst>
              <a:ext uri="{FF2B5EF4-FFF2-40B4-BE49-F238E27FC236}">
                <a16:creationId xmlns:a16="http://schemas.microsoft.com/office/drawing/2014/main" id="{CBA06A8E-1449-9EDD-8BCC-FF8BF9B79CE4}"/>
              </a:ext>
            </a:extLst>
          </p:cNvPr>
          <p:cNvGrpSpPr/>
          <p:nvPr/>
        </p:nvGrpSpPr>
        <p:grpSpPr>
          <a:xfrm>
            <a:off x="445598" y="2014918"/>
            <a:ext cx="11101444" cy="640922"/>
            <a:chOff x="413313" y="2246211"/>
            <a:chExt cx="11101444" cy="717121"/>
          </a:xfrm>
          <a:solidFill>
            <a:schemeClr val="accent1">
              <a:lumMod val="20000"/>
              <a:lumOff val="80000"/>
            </a:schemeClr>
          </a:solidFill>
        </p:grpSpPr>
        <p:sp>
          <p:nvSpPr>
            <p:cNvPr id="6" name="フリーフォーム: 図形 5">
              <a:extLst>
                <a:ext uri="{FF2B5EF4-FFF2-40B4-BE49-F238E27FC236}">
                  <a16:creationId xmlns:a16="http://schemas.microsoft.com/office/drawing/2014/main" id="{8A6EEEED-ECB4-B099-A99A-294A6A1D48FA}"/>
                </a:ext>
              </a:extLst>
            </p:cNvPr>
            <p:cNvSpPr/>
            <p:nvPr/>
          </p:nvSpPr>
          <p:spPr>
            <a:xfrm>
              <a:off x="413313"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グルーピング</a:t>
              </a:r>
            </a:p>
          </p:txBody>
        </p:sp>
        <p:sp>
          <p:nvSpPr>
            <p:cNvPr id="7" name="フリーフォーム: 図形 6">
              <a:extLst>
                <a:ext uri="{FF2B5EF4-FFF2-40B4-BE49-F238E27FC236}">
                  <a16:creationId xmlns:a16="http://schemas.microsoft.com/office/drawing/2014/main" id="{38D89A77-2C73-8470-4E4C-957F9844E850}"/>
                </a:ext>
              </a:extLst>
            </p:cNvPr>
            <p:cNvSpPr/>
            <p:nvPr/>
          </p:nvSpPr>
          <p:spPr>
            <a:xfrm>
              <a:off x="3981635"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輪郭線分の同定</a:t>
              </a:r>
            </a:p>
          </p:txBody>
        </p:sp>
        <p:sp>
          <p:nvSpPr>
            <p:cNvPr id="8" name="フリーフォーム: 図形 7">
              <a:extLst>
                <a:ext uri="{FF2B5EF4-FFF2-40B4-BE49-F238E27FC236}">
                  <a16:creationId xmlns:a16="http://schemas.microsoft.com/office/drawing/2014/main" id="{1D39C6B2-0AC2-842D-A6C0-2CC5328D8E43}"/>
                </a:ext>
              </a:extLst>
            </p:cNvPr>
            <p:cNvSpPr/>
            <p:nvPr/>
          </p:nvSpPr>
          <p:spPr>
            <a:xfrm>
              <a:off x="7549956"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特徴点座標を取得</a:t>
              </a:r>
            </a:p>
          </p:txBody>
        </p:sp>
      </p:grpSp>
      <p:sp>
        <p:nvSpPr>
          <p:cNvPr id="22" name="フリーフォーム: 図形 21">
            <a:extLst>
              <a:ext uri="{FF2B5EF4-FFF2-40B4-BE49-F238E27FC236}">
                <a16:creationId xmlns:a16="http://schemas.microsoft.com/office/drawing/2014/main" id="{973836B4-BDC8-DB14-1D01-462D8E1BC5F3}"/>
              </a:ext>
            </a:extLst>
          </p:cNvPr>
          <p:cNvSpPr/>
          <p:nvPr/>
        </p:nvSpPr>
        <p:spPr>
          <a:xfrm>
            <a:off x="7650726" y="2012697"/>
            <a:ext cx="3964801" cy="640922"/>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solidFill>
            <a:schemeClr val="accent1">
              <a:lumMod val="20000"/>
              <a:lumOff val="80000"/>
            </a:schemeClr>
          </a:solidFill>
          <a:ln w="5715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b="1" kern="1200" dirty="0">
                <a:latin typeface="メイリオ" panose="020B0604030504040204" pitchFamily="50" charset="-128"/>
                <a:ea typeface="メイリオ" panose="020B0604030504040204" pitchFamily="50" charset="-128"/>
              </a:rPr>
              <a:t>特徴点座標を取得</a:t>
            </a:r>
          </a:p>
        </p:txBody>
      </p:sp>
      <p:grpSp>
        <p:nvGrpSpPr>
          <p:cNvPr id="86" name="グループ化 85">
            <a:extLst>
              <a:ext uri="{FF2B5EF4-FFF2-40B4-BE49-F238E27FC236}">
                <a16:creationId xmlns:a16="http://schemas.microsoft.com/office/drawing/2014/main" id="{53A154E1-B648-61E3-65D6-5E2A974B2AE6}"/>
              </a:ext>
            </a:extLst>
          </p:cNvPr>
          <p:cNvGrpSpPr/>
          <p:nvPr/>
        </p:nvGrpSpPr>
        <p:grpSpPr>
          <a:xfrm>
            <a:off x="445597" y="2815374"/>
            <a:ext cx="10972590" cy="3878982"/>
            <a:chOff x="509483" y="2868327"/>
            <a:chExt cx="10972590" cy="3878982"/>
          </a:xfrm>
        </p:grpSpPr>
        <p:grpSp>
          <p:nvGrpSpPr>
            <p:cNvPr id="85" name="グループ化 84">
              <a:extLst>
                <a:ext uri="{FF2B5EF4-FFF2-40B4-BE49-F238E27FC236}">
                  <a16:creationId xmlns:a16="http://schemas.microsoft.com/office/drawing/2014/main" id="{4F34BA3E-93D7-5476-F6F7-265482AE10A5}"/>
                </a:ext>
              </a:extLst>
            </p:cNvPr>
            <p:cNvGrpSpPr/>
            <p:nvPr/>
          </p:nvGrpSpPr>
          <p:grpSpPr>
            <a:xfrm>
              <a:off x="509483" y="2868327"/>
              <a:ext cx="10972590" cy="3878982"/>
              <a:chOff x="509483" y="2868327"/>
              <a:chExt cx="10972590" cy="3878982"/>
            </a:xfrm>
          </p:grpSpPr>
          <p:grpSp>
            <p:nvGrpSpPr>
              <p:cNvPr id="67" name="グループ化 66">
                <a:extLst>
                  <a:ext uri="{FF2B5EF4-FFF2-40B4-BE49-F238E27FC236}">
                    <a16:creationId xmlns:a16="http://schemas.microsoft.com/office/drawing/2014/main" id="{54B05488-4C65-4DB2-1E08-594A3F5DADF3}"/>
                  </a:ext>
                </a:extLst>
              </p:cNvPr>
              <p:cNvGrpSpPr/>
              <p:nvPr/>
            </p:nvGrpSpPr>
            <p:grpSpPr>
              <a:xfrm>
                <a:off x="509483" y="2868327"/>
                <a:ext cx="10972590" cy="3878982"/>
                <a:chOff x="516976" y="2868327"/>
                <a:chExt cx="10972590" cy="3878982"/>
              </a:xfrm>
            </p:grpSpPr>
            <p:grpSp>
              <p:nvGrpSpPr>
                <p:cNvPr id="75" name="グループ化 74">
                  <a:extLst>
                    <a:ext uri="{FF2B5EF4-FFF2-40B4-BE49-F238E27FC236}">
                      <a16:creationId xmlns:a16="http://schemas.microsoft.com/office/drawing/2014/main" id="{2CF0EF42-80BA-90B4-0F26-3615641B6F42}"/>
                    </a:ext>
                  </a:extLst>
                </p:cNvPr>
                <p:cNvGrpSpPr/>
                <p:nvPr/>
              </p:nvGrpSpPr>
              <p:grpSpPr>
                <a:xfrm>
                  <a:off x="516976" y="2868327"/>
                  <a:ext cx="10972590" cy="3878982"/>
                  <a:chOff x="6156767" y="2680779"/>
                  <a:chExt cx="5149364" cy="2487594"/>
                </a:xfrm>
              </p:grpSpPr>
              <p:sp>
                <p:nvSpPr>
                  <p:cNvPr id="78" name="フローチャート: 処理 77">
                    <a:extLst>
                      <a:ext uri="{FF2B5EF4-FFF2-40B4-BE49-F238E27FC236}">
                        <a16:creationId xmlns:a16="http://schemas.microsoft.com/office/drawing/2014/main" id="{DD9978BD-47C1-32B7-9404-D248802FE6F7}"/>
                      </a:ext>
                    </a:extLst>
                  </p:cNvPr>
                  <p:cNvSpPr/>
                  <p:nvPr/>
                </p:nvSpPr>
                <p:spPr>
                  <a:xfrm>
                    <a:off x="6166865" y="2680779"/>
                    <a:ext cx="5139266" cy="2487594"/>
                  </a:xfrm>
                  <a:prstGeom prst="flowChartProcess">
                    <a:avLst/>
                  </a:prstGeom>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B2F0B55C-6F26-8DF1-6CCB-0712CA3B230B}"/>
                      </a:ext>
                    </a:extLst>
                  </p:cNvPr>
                  <p:cNvSpPr txBox="1"/>
                  <p:nvPr/>
                </p:nvSpPr>
                <p:spPr>
                  <a:xfrm>
                    <a:off x="6156767" y="2766522"/>
                    <a:ext cx="4746118" cy="1440855"/>
                  </a:xfrm>
                  <a:prstGeom prst="rect">
                    <a:avLst/>
                  </a:prstGeom>
                  <a:noFill/>
                </p:spPr>
                <p:txBody>
                  <a:bodyPr wrap="square" rtlCol="0">
                    <a:spAutoFit/>
                  </a:bodyPr>
                  <a:lstStyle/>
                  <a:p>
                    <a:r>
                      <a:rPr lang="ja-JP" altLang="en-US" sz="2000" b="1" dirty="0">
                        <a:solidFill>
                          <a:srgbClr val="7030A0"/>
                        </a:solidFill>
                        <a:latin typeface="メイリオ" panose="020B0604030504040204" pitchFamily="50" charset="-128"/>
                        <a:ea typeface="メイリオ" panose="020B0604030504040204" pitchFamily="50" charset="-128"/>
                      </a:rPr>
                      <a:t>　</a:t>
                    </a:r>
                    <a:r>
                      <a:rPr kumimoji="1" lang="ja-JP" altLang="en-US" sz="2000" b="1" dirty="0">
                        <a:solidFill>
                          <a:srgbClr val="7030A0"/>
                        </a:solidFill>
                        <a:latin typeface="メイリオ" panose="020B0604030504040204" pitchFamily="50" charset="-128"/>
                        <a:ea typeface="メイリオ" panose="020B0604030504040204" pitchFamily="50" charset="-128"/>
                      </a:rPr>
                      <a:t>断面の特徴点を同定</a:t>
                    </a:r>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p:txBody>
              </p:sp>
              <p:sp>
                <p:nvSpPr>
                  <p:cNvPr id="80" name="テキスト ボックス 79">
                    <a:extLst>
                      <a:ext uri="{FF2B5EF4-FFF2-40B4-BE49-F238E27FC236}">
                        <a16:creationId xmlns:a16="http://schemas.microsoft.com/office/drawing/2014/main" id="{D6608A1C-B326-EF28-5CB5-0C31C53ADD6F}"/>
                      </a:ext>
                    </a:extLst>
                  </p:cNvPr>
                  <p:cNvSpPr txBox="1"/>
                  <p:nvPr/>
                </p:nvSpPr>
                <p:spPr>
                  <a:xfrm>
                    <a:off x="6403486" y="3124378"/>
                    <a:ext cx="2245586" cy="453968"/>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rPr>
                      <a:t>輪郭線分の交点</a:t>
                    </a:r>
                    <a:r>
                      <a:rPr kumimoji="1" lang="ja-JP" altLang="en-US" sz="2000" dirty="0">
                        <a:latin typeface="メイリオ" panose="020B0604030504040204" pitchFamily="50" charset="-128"/>
                        <a:ea typeface="メイリオ" panose="020B0604030504040204" pitchFamily="50" charset="-128"/>
                      </a:rPr>
                      <a:t>から特徴点（頂点）</a:t>
                    </a:r>
                    <a:endParaRPr kumimoji="1"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を決定し，断面寸法を算定</a:t>
                    </a:r>
                    <a:endParaRPr kumimoji="1" lang="en-US" altLang="ja-JP" sz="2000" dirty="0">
                      <a:latin typeface="メイリオ" panose="020B0604030504040204" pitchFamily="50" charset="-128"/>
                      <a:ea typeface="メイリオ" panose="020B0604030504040204" pitchFamily="50" charset="-128"/>
                    </a:endParaRPr>
                  </a:p>
                </p:txBody>
              </p:sp>
              <p:sp>
                <p:nvSpPr>
                  <p:cNvPr id="81" name="テキスト ボックス 80">
                    <a:extLst>
                      <a:ext uri="{FF2B5EF4-FFF2-40B4-BE49-F238E27FC236}">
                        <a16:creationId xmlns:a16="http://schemas.microsoft.com/office/drawing/2014/main" id="{90692B8F-E880-D43B-9F99-54866389E9E1}"/>
                      </a:ext>
                    </a:extLst>
                  </p:cNvPr>
                  <p:cNvSpPr txBox="1"/>
                  <p:nvPr/>
                </p:nvSpPr>
                <p:spPr>
                  <a:xfrm>
                    <a:off x="6429042" y="4355876"/>
                    <a:ext cx="4616894" cy="256591"/>
                  </a:xfrm>
                  <a:prstGeom prst="rect">
                    <a:avLst/>
                  </a:prstGeom>
                  <a:noFill/>
                </p:spPr>
                <p:txBody>
                  <a:bodyPr wrap="square" rtlCol="0">
                    <a:spAutoFit/>
                  </a:bodyPr>
                  <a:lstStyle/>
                  <a:p>
                    <a:endParaRPr lang="en-US" altLang="ja-JP" sz="2000" dirty="0">
                      <a:latin typeface="メイリオ" panose="020B0604030504040204" pitchFamily="50" charset="-128"/>
                      <a:ea typeface="メイリオ" panose="020B0604030504040204" pitchFamily="50" charset="-128"/>
                    </a:endParaRPr>
                  </a:p>
                </p:txBody>
              </p:sp>
            </p:grpSp>
            <p:sp>
              <p:nvSpPr>
                <p:cNvPr id="77" name="テキスト ボックス 76">
                  <a:extLst>
                    <a:ext uri="{FF2B5EF4-FFF2-40B4-BE49-F238E27FC236}">
                      <a16:creationId xmlns:a16="http://schemas.microsoft.com/office/drawing/2014/main" id="{00281166-147E-564A-9363-4192572AD6C3}"/>
                    </a:ext>
                  </a:extLst>
                </p:cNvPr>
                <p:cNvSpPr txBox="1"/>
                <p:nvPr/>
              </p:nvSpPr>
              <p:spPr>
                <a:xfrm>
                  <a:off x="1064219" y="5372636"/>
                  <a:ext cx="4785037" cy="400110"/>
                </a:xfrm>
                <a:prstGeom prst="rect">
                  <a:avLst/>
                </a:prstGeom>
                <a:noFill/>
              </p:spPr>
              <p:txBody>
                <a:bodyPr wrap="square" rtlCol="0">
                  <a:spAutoFit/>
                </a:bodyPr>
                <a:lstStyle/>
                <a:p>
                  <a:endParaRPr lang="en-US" altLang="ja-JP" sz="2000" dirty="0">
                    <a:latin typeface="メイリオ" panose="020B0604030504040204" pitchFamily="50" charset="-128"/>
                    <a:ea typeface="メイリオ" panose="020B0604030504040204" pitchFamily="50" charset="-128"/>
                  </a:endParaRPr>
                </a:p>
              </p:txBody>
            </p:sp>
          </p:grpSp>
          <p:pic>
            <p:nvPicPr>
              <p:cNvPr id="84" name="図 83" descr="グラフ">
                <a:extLst>
                  <a:ext uri="{FF2B5EF4-FFF2-40B4-BE49-F238E27FC236}">
                    <a16:creationId xmlns:a16="http://schemas.microsoft.com/office/drawing/2014/main" id="{7E384B93-900C-AE94-BBED-048897296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4028" y="3046376"/>
                <a:ext cx="4813503" cy="3601279"/>
              </a:xfrm>
              <a:prstGeom prst="rect">
                <a:avLst/>
              </a:prstGeom>
            </p:spPr>
          </p:pic>
        </p:grpSp>
        <p:sp>
          <p:nvSpPr>
            <p:cNvPr id="82" name="テキスト ボックス 81">
              <a:extLst>
                <a:ext uri="{FF2B5EF4-FFF2-40B4-BE49-F238E27FC236}">
                  <a16:creationId xmlns:a16="http://schemas.microsoft.com/office/drawing/2014/main" id="{667545E1-E7F0-FFB2-83B9-3601A110CE2C}"/>
                </a:ext>
              </a:extLst>
            </p:cNvPr>
            <p:cNvSpPr txBox="1"/>
            <p:nvPr/>
          </p:nvSpPr>
          <p:spPr>
            <a:xfrm>
              <a:off x="1028877" y="5165049"/>
              <a:ext cx="4785036" cy="707886"/>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これらを</a:t>
              </a:r>
              <a:r>
                <a:rPr kumimoji="1" lang="ja-JP" altLang="en-US" sz="2000" b="1" u="sng" dirty="0">
                  <a:latin typeface="メイリオ" panose="020B0604030504040204" pitchFamily="50" charset="-128"/>
                  <a:ea typeface="メイリオ" panose="020B0604030504040204" pitchFamily="50" charset="-128"/>
                </a:rPr>
                <a:t>各断面で行うことで</a:t>
              </a:r>
              <a:endParaRPr kumimoji="1" lang="en-US" altLang="ja-JP" sz="2000" b="1" u="sng" dirty="0">
                <a:latin typeface="メイリオ" panose="020B0604030504040204" pitchFamily="50" charset="-128"/>
                <a:ea typeface="メイリオ" panose="020B0604030504040204" pitchFamily="50" charset="-128"/>
              </a:endParaRPr>
            </a:p>
            <a:p>
              <a:r>
                <a:rPr lang="ja-JP" altLang="en-US" sz="2000" b="1" dirty="0">
                  <a:solidFill>
                    <a:srgbClr val="7030A0"/>
                  </a:solidFill>
                  <a:latin typeface="メイリオ" panose="020B0604030504040204" pitchFamily="50" charset="-128"/>
                  <a:ea typeface="メイリオ" panose="020B0604030504040204" pitchFamily="50" charset="-128"/>
                </a:rPr>
                <a:t>　</a:t>
              </a:r>
              <a:r>
                <a:rPr lang="ja-JP" altLang="en-US" sz="2000" b="1" u="sng" dirty="0">
                  <a:solidFill>
                    <a:srgbClr val="7030A0"/>
                  </a:solidFill>
                  <a:latin typeface="メイリオ" panose="020B0604030504040204" pitchFamily="50" charset="-128"/>
                  <a:ea typeface="メイリオ" panose="020B0604030504040204" pitchFamily="50" charset="-128"/>
                </a:rPr>
                <a:t>三次元的なはりの形状が求められる</a:t>
              </a:r>
              <a:endParaRPr kumimoji="1" lang="en-US" altLang="ja-JP" sz="2000" b="1" u="sng" dirty="0">
                <a:solidFill>
                  <a:srgbClr val="7030A0"/>
                </a:solidFill>
                <a:latin typeface="メイリオ" panose="020B0604030504040204" pitchFamily="50" charset="-128"/>
                <a:ea typeface="メイリオ" panose="020B0604030504040204" pitchFamily="50" charset="-128"/>
              </a:endParaRPr>
            </a:p>
          </p:txBody>
        </p:sp>
      </p:grpSp>
      <p:pic>
        <p:nvPicPr>
          <p:cNvPr id="88" name="図 87" descr="アンテナ が含まれている画像">
            <a:extLst>
              <a:ext uri="{FF2B5EF4-FFF2-40B4-BE49-F238E27FC236}">
                <a16:creationId xmlns:a16="http://schemas.microsoft.com/office/drawing/2014/main" id="{DC9DD2FE-3B8E-C06B-2DB1-24791E067C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6648" y="3022986"/>
            <a:ext cx="4766062" cy="35717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7319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fill="hold"/>
                                        <p:tgtEl>
                                          <p:spTgt spid="88"/>
                                        </p:tgtEl>
                                        <p:attrNameLst>
                                          <p:attrName>ppt_x</p:attrName>
                                        </p:attrNameLst>
                                      </p:cBhvr>
                                      <p:tavLst>
                                        <p:tav tm="0">
                                          <p:val>
                                            <p:strVal val="#ppt_x"/>
                                          </p:val>
                                        </p:tav>
                                        <p:tav tm="100000">
                                          <p:val>
                                            <p:strVal val="#ppt_x"/>
                                          </p:val>
                                        </p:tav>
                                      </p:tavLst>
                                    </p:anim>
                                    <p:anim calcmode="lin" valueType="num">
                                      <p:cBhvr additive="base">
                                        <p:cTn id="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51693" y="1005485"/>
            <a:ext cx="11288614" cy="915018"/>
          </a:xfrm>
        </p:spPr>
        <p:txBody>
          <a:bodyPr/>
          <a:lstStyle/>
          <a:p>
            <a:r>
              <a:rPr lang="ja-JP" altLang="en-US" dirty="0">
                <a:solidFill>
                  <a:srgbClr val="7030A0"/>
                </a:solidFill>
                <a:latin typeface="メイリオ" panose="020B0604030504040204" pitchFamily="50" charset="-128"/>
                <a:ea typeface="メイリオ" panose="020B0604030504040204" pitchFamily="50" charset="-128"/>
              </a:rPr>
              <a:t>点群処理による推定値</a:t>
            </a:r>
            <a:r>
              <a:rPr lang="ja-JP" altLang="en-US" dirty="0">
                <a:latin typeface="メイリオ" panose="020B0604030504040204" pitchFamily="50" charset="-128"/>
                <a:ea typeface="メイリオ" panose="020B0604030504040204" pitchFamily="50" charset="-128"/>
              </a:rPr>
              <a:t>と</a:t>
            </a:r>
            <a:r>
              <a:rPr lang="ja-JP" altLang="en-US" dirty="0">
                <a:solidFill>
                  <a:srgbClr val="7030A0"/>
                </a:solidFill>
                <a:latin typeface="メイリオ" panose="020B0604030504040204" pitchFamily="50" charset="-128"/>
                <a:ea typeface="メイリオ" panose="020B0604030504040204" pitchFamily="50" charset="-128"/>
              </a:rPr>
              <a:t>実測値</a:t>
            </a:r>
            <a:r>
              <a:rPr lang="ja-JP" altLang="en-US" dirty="0">
                <a:latin typeface="メイリオ" panose="020B0604030504040204" pitchFamily="50" charset="-128"/>
                <a:ea typeface="メイリオ" panose="020B0604030504040204" pitchFamily="50" charset="-128"/>
              </a:rPr>
              <a:t>（ノギス）を比較</a:t>
            </a:r>
            <a:endParaRPr kumimoji="1" lang="ja-JP" altLang="en-US" dirty="0">
              <a:latin typeface="メイリオ" panose="020B0604030504040204" pitchFamily="50" charset="-128"/>
              <a:ea typeface="メイリオ" panose="020B0604030504040204" pitchFamily="50" charset="-128"/>
            </a:endParaRP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lnSpcReduction="10000"/>
          </a:bodyPr>
          <a:lstStyle/>
          <a:p>
            <a:r>
              <a:rPr lang="ja-JP" altLang="en-US" dirty="0">
                <a:latin typeface="メイリオ" panose="020B0604030504040204" pitchFamily="50" charset="-128"/>
                <a:ea typeface="メイリオ" panose="020B0604030504040204" pitchFamily="50" charset="-128"/>
              </a:rPr>
              <a:t>トラス型実験供試体の</a:t>
            </a:r>
            <a:r>
              <a:rPr lang="en-US" altLang="ja-JP" dirty="0">
                <a:latin typeface="メイリオ" panose="020B0604030504040204" pitchFamily="50" charset="-128"/>
                <a:ea typeface="メイリオ" panose="020B0604030504040204" pitchFamily="50" charset="-128"/>
              </a:rPr>
              <a:t>H</a:t>
            </a:r>
            <a:r>
              <a:rPr lang="ja-JP" altLang="en-US" dirty="0">
                <a:latin typeface="メイリオ" panose="020B0604030504040204" pitchFamily="50" charset="-128"/>
                <a:ea typeface="メイリオ" panose="020B0604030504040204" pitchFamily="50" charset="-128"/>
              </a:rPr>
              <a:t>形鋼部材の形状同定の例</a:t>
            </a:r>
            <a:endParaRPr kumimoji="1" lang="ja-JP" altLang="en-US" dirty="0"/>
          </a:p>
        </p:txBody>
      </p:sp>
      <p:sp>
        <p:nvSpPr>
          <p:cNvPr id="8" name="テキスト ボックス 7">
            <a:extLst>
              <a:ext uri="{FF2B5EF4-FFF2-40B4-BE49-F238E27FC236}">
                <a16:creationId xmlns:a16="http://schemas.microsoft.com/office/drawing/2014/main" id="{16B07F79-1295-522D-DAE5-476CC9F3F318}"/>
              </a:ext>
            </a:extLst>
          </p:cNvPr>
          <p:cNvSpPr txBox="1"/>
          <p:nvPr/>
        </p:nvSpPr>
        <p:spPr>
          <a:xfrm>
            <a:off x="9170894" y="1886923"/>
            <a:ext cx="2088208" cy="400110"/>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rPr>
              <a:t>実測値</a:t>
            </a:r>
            <a:r>
              <a:rPr lang="ja-JP" altLang="en-US" sz="2000" b="1" dirty="0">
                <a:latin typeface="メイリオ" panose="020B0604030504040204" pitchFamily="50" charset="-128"/>
                <a:ea typeface="メイリオ" panose="020B0604030504040204" pitchFamily="50" charset="-128"/>
              </a:rPr>
              <a:t>との</a:t>
            </a:r>
            <a:r>
              <a:rPr kumimoji="1" lang="ja-JP" altLang="en-US" sz="2000" b="1" dirty="0">
                <a:latin typeface="メイリオ" panose="020B0604030504040204" pitchFamily="50" charset="-128"/>
                <a:ea typeface="メイリオ" panose="020B0604030504040204" pitchFamily="50" charset="-128"/>
              </a:rPr>
              <a:t>比較</a:t>
            </a:r>
          </a:p>
        </p:txBody>
      </p:sp>
      <p:grpSp>
        <p:nvGrpSpPr>
          <p:cNvPr id="14" name="グループ化 13">
            <a:extLst>
              <a:ext uri="{FF2B5EF4-FFF2-40B4-BE49-F238E27FC236}">
                <a16:creationId xmlns:a16="http://schemas.microsoft.com/office/drawing/2014/main" id="{D1717658-B662-AB62-579B-11D2B292F2EB}"/>
              </a:ext>
            </a:extLst>
          </p:cNvPr>
          <p:cNvGrpSpPr/>
          <p:nvPr/>
        </p:nvGrpSpPr>
        <p:grpSpPr>
          <a:xfrm>
            <a:off x="4683028" y="1920503"/>
            <a:ext cx="4297231" cy="3524209"/>
            <a:chOff x="596121" y="1844683"/>
            <a:chExt cx="2965889" cy="2290856"/>
          </a:xfrm>
        </p:grpSpPr>
        <p:pic>
          <p:nvPicPr>
            <p:cNvPr id="11" name="図 10">
              <a:extLst>
                <a:ext uri="{FF2B5EF4-FFF2-40B4-BE49-F238E27FC236}">
                  <a16:creationId xmlns:a16="http://schemas.microsoft.com/office/drawing/2014/main" id="{64561C26-0732-94AD-8FB9-E19A5D1A6C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121" y="1844683"/>
              <a:ext cx="2528079" cy="1993380"/>
            </a:xfrm>
            <a:prstGeom prst="rect">
              <a:avLst/>
            </a:prstGeom>
            <a:ln>
              <a:noFill/>
            </a:ln>
            <a:effectLst>
              <a:outerShdw blurRad="190500" algn="tl" rotWithShape="0">
                <a:srgbClr val="000000">
                  <a:alpha val="70000"/>
                </a:srgbClr>
              </a:outerShdw>
            </a:effectLst>
          </p:spPr>
        </p:pic>
        <p:sp>
          <p:nvSpPr>
            <p:cNvPr id="15" name="テキスト ボックス 14">
              <a:extLst>
                <a:ext uri="{FF2B5EF4-FFF2-40B4-BE49-F238E27FC236}">
                  <a16:creationId xmlns:a16="http://schemas.microsoft.com/office/drawing/2014/main" id="{CF15FC0E-EA7E-A002-6040-8572368641F9}"/>
                </a:ext>
              </a:extLst>
            </p:cNvPr>
            <p:cNvSpPr txBox="1"/>
            <p:nvPr/>
          </p:nvSpPr>
          <p:spPr>
            <a:xfrm>
              <a:off x="960740" y="3870150"/>
              <a:ext cx="2601270" cy="265389"/>
            </a:xfrm>
            <a:prstGeom prst="rect">
              <a:avLst/>
            </a:prstGeom>
            <a:noFill/>
          </p:spPr>
          <p:txBody>
            <a:bodyPr wrap="square" rtlCol="0">
              <a:spAutoFit/>
            </a:bodyPr>
            <a:lstStyle/>
            <a:p>
              <a:r>
                <a:rPr kumimoji="1" lang="ja-JP" altLang="en-US" sz="2000" b="1" dirty="0"/>
                <a:t>　 点群処理の結果</a:t>
              </a:r>
            </a:p>
          </p:txBody>
        </p:sp>
      </p:grpSp>
      <p:sp>
        <p:nvSpPr>
          <p:cNvPr id="6" name="テキスト ボックス 5">
            <a:extLst>
              <a:ext uri="{FF2B5EF4-FFF2-40B4-BE49-F238E27FC236}">
                <a16:creationId xmlns:a16="http://schemas.microsoft.com/office/drawing/2014/main" id="{34571ADF-3ECF-4D93-FCD2-44CEE5F9BD13}"/>
              </a:ext>
            </a:extLst>
          </p:cNvPr>
          <p:cNvSpPr txBox="1"/>
          <p:nvPr/>
        </p:nvSpPr>
        <p:spPr>
          <a:xfrm>
            <a:off x="103632" y="6113182"/>
            <a:ext cx="11854688" cy="646331"/>
          </a:xfrm>
          <a:prstGeom prst="rect">
            <a:avLst/>
          </a:prstGeom>
          <a:noFill/>
        </p:spPr>
        <p:txBody>
          <a:bodyPr wrap="square">
            <a:spAutoFit/>
          </a:bodyPr>
          <a:lstStyle/>
          <a:p>
            <a:r>
              <a:rPr lang="ja-JP" altLang="en-US" sz="3600" b="1" u="sng" dirty="0">
                <a:solidFill>
                  <a:srgbClr val="7030A0"/>
                </a:solidFill>
                <a:latin typeface="メイリオ" panose="020B0604030504040204" pitchFamily="50" charset="-128"/>
                <a:ea typeface="メイリオ" panose="020B0604030504040204" pitchFamily="50" charset="-128"/>
              </a:rPr>
              <a:t>少なくても誤差７％，最小の誤差は１％未満</a:t>
            </a:r>
            <a:r>
              <a:rPr lang="ja-JP" altLang="en-US" sz="3600" b="1" u="sng" dirty="0">
                <a:latin typeface="メイリオ" panose="020B0604030504040204" pitchFamily="50" charset="-128"/>
                <a:ea typeface="メイリオ" panose="020B0604030504040204" pitchFamily="50" charset="-128"/>
              </a:rPr>
              <a:t>に収まった</a:t>
            </a:r>
            <a:endParaRPr lang="ja-JP" altLang="en-US" sz="3600" b="1" u="sng" dirty="0"/>
          </a:p>
        </p:txBody>
      </p:sp>
      <p:sp>
        <p:nvSpPr>
          <p:cNvPr id="19" name="テキスト ボックス 18">
            <a:extLst>
              <a:ext uri="{FF2B5EF4-FFF2-40B4-BE49-F238E27FC236}">
                <a16:creationId xmlns:a16="http://schemas.microsoft.com/office/drawing/2014/main" id="{915AFEEC-D9E9-7E22-3E63-51F27A5B1585}"/>
              </a:ext>
            </a:extLst>
          </p:cNvPr>
          <p:cNvSpPr txBox="1"/>
          <p:nvPr/>
        </p:nvSpPr>
        <p:spPr>
          <a:xfrm>
            <a:off x="9684319" y="5734649"/>
            <a:ext cx="2494000" cy="400110"/>
          </a:xfrm>
          <a:prstGeom prst="rect">
            <a:avLst/>
          </a:prstGeom>
          <a:noFill/>
        </p:spPr>
        <p:txBody>
          <a:bodyPr wrap="square" rtlCol="0">
            <a:spAutoFit/>
          </a:bodyPr>
          <a:lstStyle/>
          <a:p>
            <a:r>
              <a:rPr lang="ja-JP" altLang="en-US" sz="2000" b="1" dirty="0">
                <a:latin typeface="メイリオ" panose="020B0604030504040204" pitchFamily="50" charset="-128"/>
                <a:ea typeface="メイリオ" panose="020B0604030504040204" pitchFamily="50" charset="-128"/>
              </a:rPr>
              <a:t>規格値</a:t>
            </a:r>
            <a:endParaRPr kumimoji="1" lang="ja-JP" altLang="en-US" sz="2000" b="1" dirty="0">
              <a:latin typeface="メイリオ" panose="020B0604030504040204" pitchFamily="50" charset="-128"/>
              <a:ea typeface="メイリオ" panose="020B0604030504040204" pitchFamily="50" charset="-128"/>
            </a:endParaRPr>
          </a:p>
        </p:txBody>
      </p:sp>
      <p:pic>
        <p:nvPicPr>
          <p:cNvPr id="24" name="図 23" descr="ダイアグラム">
            <a:extLst>
              <a:ext uri="{FF2B5EF4-FFF2-40B4-BE49-F238E27FC236}">
                <a16:creationId xmlns:a16="http://schemas.microsoft.com/office/drawing/2014/main" id="{5999BC06-CEAC-EC0B-4D43-E4E42086FF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665" y="4182776"/>
            <a:ext cx="2032116" cy="1495948"/>
          </a:xfrm>
          <a:prstGeom prst="rect">
            <a:avLst/>
          </a:prstGeom>
          <a:ln>
            <a:noFill/>
          </a:ln>
          <a:effectLst>
            <a:outerShdw blurRad="190500" algn="tl" rotWithShape="0">
              <a:srgbClr val="000000">
                <a:alpha val="70000"/>
              </a:srgbClr>
            </a:outerShdw>
          </a:effectLst>
        </p:spPr>
      </p:pic>
      <p:sp>
        <p:nvSpPr>
          <p:cNvPr id="21" name="テキスト ボックス 20">
            <a:extLst>
              <a:ext uri="{FF2B5EF4-FFF2-40B4-BE49-F238E27FC236}">
                <a16:creationId xmlns:a16="http://schemas.microsoft.com/office/drawing/2014/main" id="{9C580348-C5F6-49E0-9844-7BE18CC8FBB8}"/>
              </a:ext>
            </a:extLst>
          </p:cNvPr>
          <p:cNvSpPr txBox="1"/>
          <p:nvPr/>
        </p:nvSpPr>
        <p:spPr>
          <a:xfrm>
            <a:off x="630621" y="2302443"/>
            <a:ext cx="2260735" cy="646331"/>
          </a:xfrm>
          <a:prstGeom prst="rect">
            <a:avLst/>
          </a:prstGeom>
          <a:noFill/>
        </p:spPr>
        <p:txBody>
          <a:bodyPr wrap="square" rtlCol="0">
            <a:spAutoFit/>
          </a:bodyPr>
          <a:lstStyle/>
          <a:p>
            <a:r>
              <a:rPr kumimoji="1" lang="ja-JP" altLang="en-US" dirty="0"/>
              <a:t>トラスの供画像貼り付け）</a:t>
            </a:r>
          </a:p>
        </p:txBody>
      </p:sp>
      <p:pic>
        <p:nvPicPr>
          <p:cNvPr id="27" name="図 26">
            <a:extLst>
              <a:ext uri="{FF2B5EF4-FFF2-40B4-BE49-F238E27FC236}">
                <a16:creationId xmlns:a16="http://schemas.microsoft.com/office/drawing/2014/main" id="{3B95F67B-4131-4601-9A71-D38FFB4432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463" y="1842327"/>
            <a:ext cx="3928494" cy="2340449"/>
          </a:xfrm>
          <a:prstGeom prst="rect">
            <a:avLst/>
          </a:prstGeom>
          <a:ln>
            <a:noFill/>
          </a:ln>
          <a:effectLst>
            <a:outerShdw blurRad="292100" dist="139700" dir="2700000" algn="tl" rotWithShape="0">
              <a:srgbClr val="333333">
                <a:alpha val="65000"/>
              </a:srgbClr>
            </a:outerShdw>
          </a:effectLst>
        </p:spPr>
      </p:pic>
      <p:grpSp>
        <p:nvGrpSpPr>
          <p:cNvPr id="20" name="グループ化 19">
            <a:extLst>
              <a:ext uri="{FF2B5EF4-FFF2-40B4-BE49-F238E27FC236}">
                <a16:creationId xmlns:a16="http://schemas.microsoft.com/office/drawing/2014/main" id="{E6CB42E6-04DD-4BC5-2EEB-E5D465417796}"/>
              </a:ext>
            </a:extLst>
          </p:cNvPr>
          <p:cNvGrpSpPr/>
          <p:nvPr/>
        </p:nvGrpSpPr>
        <p:grpSpPr>
          <a:xfrm>
            <a:off x="1647285" y="3867786"/>
            <a:ext cx="2777095" cy="2286037"/>
            <a:chOff x="459991" y="1856533"/>
            <a:chExt cx="3654372" cy="3286982"/>
          </a:xfrm>
        </p:grpSpPr>
        <p:pic>
          <p:nvPicPr>
            <p:cNvPr id="17" name="図 16" descr="グラフ">
              <a:extLst>
                <a:ext uri="{FF2B5EF4-FFF2-40B4-BE49-F238E27FC236}">
                  <a16:creationId xmlns:a16="http://schemas.microsoft.com/office/drawing/2014/main" id="{EA9A7944-6FEF-B95B-DBE0-47F30D583C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2907" y="1856533"/>
              <a:ext cx="3251456" cy="2664416"/>
            </a:xfrm>
            <a:prstGeom prst="rect">
              <a:avLst/>
            </a:prstGeom>
            <a:ln>
              <a:noFill/>
            </a:ln>
            <a:effectLst>
              <a:outerShdw blurRad="190500" algn="tl" rotWithShape="0">
                <a:srgbClr val="000000">
                  <a:alpha val="70000"/>
                </a:srgbClr>
              </a:outerShdw>
            </a:effectLst>
          </p:spPr>
        </p:pic>
        <p:sp>
          <p:nvSpPr>
            <p:cNvPr id="18" name="テキスト ボックス 17">
              <a:extLst>
                <a:ext uri="{FF2B5EF4-FFF2-40B4-BE49-F238E27FC236}">
                  <a16:creationId xmlns:a16="http://schemas.microsoft.com/office/drawing/2014/main" id="{9F1279AC-2E22-C187-7E43-0499C5CB58F3}"/>
                </a:ext>
              </a:extLst>
            </p:cNvPr>
            <p:cNvSpPr txBox="1"/>
            <p:nvPr/>
          </p:nvSpPr>
          <p:spPr>
            <a:xfrm>
              <a:off x="459991" y="4568216"/>
              <a:ext cx="3654372" cy="575299"/>
            </a:xfrm>
            <a:prstGeom prst="rect">
              <a:avLst/>
            </a:prstGeom>
            <a:noFill/>
          </p:spPr>
          <p:txBody>
            <a:bodyPr wrap="square" rtlCol="0">
              <a:spAutoFit/>
            </a:bodyPr>
            <a:lstStyle/>
            <a:p>
              <a:r>
                <a:rPr lang="ja-JP" altLang="en-US" sz="2000" b="1"/>
                <a:t>　　取り出した</a:t>
              </a:r>
              <a:r>
                <a:rPr lang="en-US" altLang="ja-JP" sz="2000" b="1" dirty="0"/>
                <a:t>H</a:t>
              </a:r>
              <a:r>
                <a:rPr lang="ja-JP" altLang="en-US" sz="2000" b="1"/>
                <a:t>形鋼</a:t>
              </a:r>
              <a:endParaRPr kumimoji="1" lang="ja-JP" altLang="en-US" sz="2000" b="1" dirty="0"/>
            </a:p>
          </p:txBody>
        </p:sp>
      </p:grpSp>
      <p:sp>
        <p:nvSpPr>
          <p:cNvPr id="10" name="屈折矢印 9">
            <a:extLst>
              <a:ext uri="{FF2B5EF4-FFF2-40B4-BE49-F238E27FC236}">
                <a16:creationId xmlns:a16="http://schemas.microsoft.com/office/drawing/2014/main" id="{552D24C0-B46F-4E6E-6871-F52956F55DE8}"/>
              </a:ext>
            </a:extLst>
          </p:cNvPr>
          <p:cNvSpPr/>
          <p:nvPr/>
        </p:nvSpPr>
        <p:spPr>
          <a:xfrm rot="5400000">
            <a:off x="935473" y="4211696"/>
            <a:ext cx="710801" cy="1066557"/>
          </a:xfrm>
          <a:prstGeom prst="bentUpArrow">
            <a:avLst>
              <a:gd name="adj1" fmla="val 25000"/>
              <a:gd name="adj2" fmla="val 33338"/>
              <a:gd name="adj3" fmla="val 416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5602C99F-75C1-1401-D049-A8EB2248AE6D}"/>
              </a:ext>
            </a:extLst>
          </p:cNvPr>
          <p:cNvPicPr>
            <a:picLocks noChangeAspect="1"/>
          </p:cNvPicPr>
          <p:nvPr/>
        </p:nvPicPr>
        <p:blipFill>
          <a:blip r:embed="rId8"/>
          <a:stretch>
            <a:fillRect/>
          </a:stretch>
        </p:blipFill>
        <p:spPr>
          <a:xfrm>
            <a:off x="8487509" y="2299036"/>
            <a:ext cx="3470812" cy="1883740"/>
          </a:xfrm>
          <a:prstGeom prst="rect">
            <a:avLst/>
          </a:prstGeom>
        </p:spPr>
      </p:pic>
    </p:spTree>
    <p:extLst>
      <p:ext uri="{BB962C8B-B14F-4D97-AF65-F5344CB8AC3E}">
        <p14:creationId xmlns:p14="http://schemas.microsoft.com/office/powerpoint/2010/main" val="3036029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44867" y="1191736"/>
            <a:ext cx="11717419" cy="915018"/>
          </a:xfrm>
        </p:spPr>
        <p:txBody>
          <a:bodyPr/>
          <a:lstStyle/>
          <a:p>
            <a:r>
              <a:rPr kumimoji="1" lang="ja-JP" altLang="en-US" dirty="0">
                <a:latin typeface="メイリオ" panose="020B0604030504040204" pitchFamily="50" charset="-128"/>
                <a:ea typeface="メイリオ" panose="020B0604030504040204" pitchFamily="50" charset="-128"/>
              </a:rPr>
              <a:t>点群</a:t>
            </a:r>
            <a:r>
              <a:rPr lang="ja-JP" altLang="en-US" dirty="0">
                <a:latin typeface="メイリオ" panose="020B0604030504040204" pitchFamily="50" charset="-128"/>
                <a:ea typeface="メイリオ" panose="020B0604030504040204" pitchFamily="50" charset="-128"/>
              </a:rPr>
              <a:t>を構造</a:t>
            </a:r>
            <a:r>
              <a:rPr kumimoji="1" lang="ja-JP" altLang="en-US" dirty="0">
                <a:latin typeface="メイリオ" panose="020B0604030504040204" pitchFamily="50" charset="-128"/>
                <a:ea typeface="メイリオ" panose="020B0604030504040204" pitchFamily="50" charset="-128"/>
              </a:rPr>
              <a:t>解析</a:t>
            </a:r>
            <a:r>
              <a:rPr lang="ja-JP" altLang="en-US" dirty="0">
                <a:latin typeface="メイリオ" panose="020B0604030504040204" pitchFamily="50" charset="-128"/>
                <a:ea typeface="メイリオ" panose="020B0604030504040204" pitchFamily="50" charset="-128"/>
              </a:rPr>
              <a:t>のはり要素データに</a:t>
            </a:r>
            <a:r>
              <a:rPr kumimoji="1" lang="ja-JP" altLang="en-US" dirty="0">
                <a:latin typeface="メイリオ" panose="020B0604030504040204" pitchFamily="50" charset="-128"/>
                <a:ea typeface="メイリオ" panose="020B0604030504040204" pitchFamily="50" charset="-128"/>
              </a:rPr>
              <a:t>自動的に</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　　　　　　　　　変換するアルゴリズムを構築した</a:t>
            </a:r>
            <a:endParaRPr kumimoji="1" lang="ja-JP" altLang="en-US" dirty="0">
              <a:solidFill>
                <a:srgbClr val="7030A0"/>
              </a:solidFill>
              <a:latin typeface="メイリオ" panose="020B0604030504040204" pitchFamily="50" charset="-128"/>
              <a:ea typeface="メイリオ" panose="020B0604030504040204" pitchFamily="50" charset="-128"/>
            </a:endParaRP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lnSpcReduction="10000"/>
          </a:bodyPr>
          <a:lstStyle/>
          <a:p>
            <a:r>
              <a:rPr kumimoji="1" lang="ja-JP" altLang="en-US" dirty="0"/>
              <a:t>まとめと今後の展開</a:t>
            </a:r>
          </a:p>
        </p:txBody>
      </p:sp>
      <p:grpSp>
        <p:nvGrpSpPr>
          <p:cNvPr id="3" name="グループ化 2">
            <a:extLst>
              <a:ext uri="{FF2B5EF4-FFF2-40B4-BE49-F238E27FC236}">
                <a16:creationId xmlns:a16="http://schemas.microsoft.com/office/drawing/2014/main" id="{2ADC4458-37A1-439B-BE22-290504BFBAA0}"/>
              </a:ext>
            </a:extLst>
          </p:cNvPr>
          <p:cNvGrpSpPr/>
          <p:nvPr/>
        </p:nvGrpSpPr>
        <p:grpSpPr>
          <a:xfrm>
            <a:off x="444867" y="2327964"/>
            <a:ext cx="11221107" cy="4029410"/>
            <a:chOff x="444867" y="2428381"/>
            <a:chExt cx="11221107" cy="3318174"/>
          </a:xfrm>
        </p:grpSpPr>
        <p:sp>
          <p:nvSpPr>
            <p:cNvPr id="5" name="四角形: 角を丸くする 4">
              <a:extLst>
                <a:ext uri="{FF2B5EF4-FFF2-40B4-BE49-F238E27FC236}">
                  <a16:creationId xmlns:a16="http://schemas.microsoft.com/office/drawing/2014/main" id="{49A68604-1077-A6B2-8ABE-0318FB6B51E1}"/>
                </a:ext>
              </a:extLst>
            </p:cNvPr>
            <p:cNvSpPr/>
            <p:nvPr/>
          </p:nvSpPr>
          <p:spPr>
            <a:xfrm>
              <a:off x="444867" y="2722697"/>
              <a:ext cx="11221107" cy="3023858"/>
            </a:xfrm>
            <a:prstGeom prst="roundRect">
              <a:avLst/>
            </a:prstGeom>
            <a:solidFill>
              <a:schemeClr val="accent1">
                <a:lumMod val="20000"/>
                <a:lumOff val="80000"/>
              </a:schemeClr>
            </a:solidFill>
            <a:ln w="952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EDE7C1A8-C153-FA19-43F0-28FA37B5401D}"/>
                </a:ext>
              </a:extLst>
            </p:cNvPr>
            <p:cNvGrpSpPr/>
            <p:nvPr/>
          </p:nvGrpSpPr>
          <p:grpSpPr>
            <a:xfrm>
              <a:off x="666017" y="2428381"/>
              <a:ext cx="10999957" cy="1806244"/>
              <a:chOff x="559298" y="2107035"/>
              <a:chExt cx="11961347" cy="1984167"/>
            </a:xfrm>
          </p:grpSpPr>
          <p:sp>
            <p:nvSpPr>
              <p:cNvPr id="7" name="フリーフォーム: 図形 6">
                <a:extLst>
                  <a:ext uri="{FF2B5EF4-FFF2-40B4-BE49-F238E27FC236}">
                    <a16:creationId xmlns:a16="http://schemas.microsoft.com/office/drawing/2014/main" id="{9EFECFEA-CEEF-0E48-0056-F60929D9E3BC}"/>
                  </a:ext>
                </a:extLst>
              </p:cNvPr>
              <p:cNvSpPr/>
              <p:nvPr/>
            </p:nvSpPr>
            <p:spPr>
              <a:xfrm>
                <a:off x="559298" y="2107035"/>
                <a:ext cx="3121494" cy="646616"/>
              </a:xfrm>
              <a:custGeom>
                <a:avLst/>
                <a:gdLst>
                  <a:gd name="connsiteX0" fmla="*/ 0 w 3762218"/>
                  <a:gd name="connsiteY0" fmla="*/ 162602 h 975593"/>
                  <a:gd name="connsiteX1" fmla="*/ 162602 w 3762218"/>
                  <a:gd name="connsiteY1" fmla="*/ 0 h 975593"/>
                  <a:gd name="connsiteX2" fmla="*/ 3599616 w 3762218"/>
                  <a:gd name="connsiteY2" fmla="*/ 0 h 975593"/>
                  <a:gd name="connsiteX3" fmla="*/ 3762218 w 3762218"/>
                  <a:gd name="connsiteY3" fmla="*/ 162602 h 975593"/>
                  <a:gd name="connsiteX4" fmla="*/ 3762218 w 3762218"/>
                  <a:gd name="connsiteY4" fmla="*/ 812991 h 975593"/>
                  <a:gd name="connsiteX5" fmla="*/ 3599616 w 3762218"/>
                  <a:gd name="connsiteY5" fmla="*/ 975593 h 975593"/>
                  <a:gd name="connsiteX6" fmla="*/ 162602 w 3762218"/>
                  <a:gd name="connsiteY6" fmla="*/ 975593 h 975593"/>
                  <a:gd name="connsiteX7" fmla="*/ 0 w 3762218"/>
                  <a:gd name="connsiteY7" fmla="*/ 812991 h 975593"/>
                  <a:gd name="connsiteX8" fmla="*/ 0 w 3762218"/>
                  <a:gd name="connsiteY8" fmla="*/ 162602 h 97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2218" h="975593">
                    <a:moveTo>
                      <a:pt x="0" y="162602"/>
                    </a:moveTo>
                    <a:cubicBezTo>
                      <a:pt x="0" y="72799"/>
                      <a:pt x="72799" y="0"/>
                      <a:pt x="162602" y="0"/>
                    </a:cubicBezTo>
                    <a:lnTo>
                      <a:pt x="3599616" y="0"/>
                    </a:lnTo>
                    <a:cubicBezTo>
                      <a:pt x="3689419" y="0"/>
                      <a:pt x="3762218" y="72799"/>
                      <a:pt x="3762218" y="162602"/>
                    </a:cubicBezTo>
                    <a:lnTo>
                      <a:pt x="3762218" y="812991"/>
                    </a:lnTo>
                    <a:cubicBezTo>
                      <a:pt x="3762218" y="902794"/>
                      <a:pt x="3689419" y="975593"/>
                      <a:pt x="3599616" y="975593"/>
                    </a:cubicBezTo>
                    <a:lnTo>
                      <a:pt x="162602" y="975593"/>
                    </a:lnTo>
                    <a:cubicBezTo>
                      <a:pt x="72799" y="975593"/>
                      <a:pt x="0" y="902794"/>
                      <a:pt x="0" y="812991"/>
                    </a:cubicBezTo>
                    <a:lnTo>
                      <a:pt x="0" y="162602"/>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54305" tIns="154305" rIns="154305" bIns="154305" numCol="1" spcCol="1270" anchor="ctr" anchorCtr="0">
                <a:noAutofit/>
              </a:bodyPr>
              <a:lstStyle/>
              <a:p>
                <a:pPr marL="0" lvl="0" indent="0" algn="ctr" defTabSz="1244600">
                  <a:lnSpc>
                    <a:spcPct val="90000"/>
                  </a:lnSpc>
                  <a:spcBef>
                    <a:spcPct val="0"/>
                  </a:spcBef>
                  <a:spcAft>
                    <a:spcPct val="35000"/>
                  </a:spcAft>
                  <a:buNone/>
                </a:pPr>
                <a:r>
                  <a:rPr lang="ja-JP" altLang="en-US" sz="2800" b="1" dirty="0">
                    <a:latin typeface="メイリオ" panose="020B0604030504040204" pitchFamily="50" charset="-128"/>
                    <a:ea typeface="メイリオ" panose="020B0604030504040204" pitchFamily="50" charset="-128"/>
                  </a:rPr>
                  <a:t>今後の改善点</a:t>
                </a:r>
                <a:endParaRPr kumimoji="1" lang="ja-JP" altLang="en-US" sz="2800" b="1" kern="1200" dirty="0">
                  <a:latin typeface="メイリオ" panose="020B0604030504040204" pitchFamily="50" charset="-128"/>
                  <a:ea typeface="メイリオ" panose="020B0604030504040204" pitchFamily="50" charset="-128"/>
                </a:endParaRPr>
              </a:p>
            </p:txBody>
          </p:sp>
          <p:sp>
            <p:nvSpPr>
              <p:cNvPr id="8" name="フリーフォーム: 図形 7">
                <a:extLst>
                  <a:ext uri="{FF2B5EF4-FFF2-40B4-BE49-F238E27FC236}">
                    <a16:creationId xmlns:a16="http://schemas.microsoft.com/office/drawing/2014/main" id="{70296A13-8F6B-685D-2529-5A16AAA698D6}"/>
                  </a:ext>
                </a:extLst>
              </p:cNvPr>
              <p:cNvSpPr/>
              <p:nvPr/>
            </p:nvSpPr>
            <p:spPr>
              <a:xfrm>
                <a:off x="726159" y="2868825"/>
                <a:ext cx="11794486" cy="1222377"/>
              </a:xfrm>
              <a:custGeom>
                <a:avLst/>
                <a:gdLst>
                  <a:gd name="connsiteX0" fmla="*/ 0 w 3762218"/>
                  <a:gd name="connsiteY0" fmla="*/ 0 h 796950"/>
                  <a:gd name="connsiteX1" fmla="*/ 3762218 w 3762218"/>
                  <a:gd name="connsiteY1" fmla="*/ 0 h 796950"/>
                  <a:gd name="connsiteX2" fmla="*/ 3762218 w 3762218"/>
                  <a:gd name="connsiteY2" fmla="*/ 796950 h 796950"/>
                  <a:gd name="connsiteX3" fmla="*/ 0 w 3762218"/>
                  <a:gd name="connsiteY3" fmla="*/ 796950 h 796950"/>
                  <a:gd name="connsiteX4" fmla="*/ 0 w 3762218"/>
                  <a:gd name="connsiteY4" fmla="*/ 0 h 79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218" h="796950">
                    <a:moveTo>
                      <a:pt x="0" y="0"/>
                    </a:moveTo>
                    <a:lnTo>
                      <a:pt x="3762218" y="0"/>
                    </a:lnTo>
                    <a:lnTo>
                      <a:pt x="3762218" y="796950"/>
                    </a:lnTo>
                    <a:lnTo>
                      <a:pt x="0" y="7969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9450" tIns="35560" rIns="199136" bIns="35560" numCol="1" spcCol="1270" anchor="t" anchorCtr="0">
                <a:noAutofit/>
              </a:bodyPr>
              <a:lstStyle/>
              <a:p>
                <a:pPr marL="0" lvl="1" algn="l" defTabSz="977900">
                  <a:lnSpc>
                    <a:spcPct val="90000"/>
                  </a:lnSpc>
                  <a:spcBef>
                    <a:spcPct val="0"/>
                  </a:spcBef>
                  <a:spcAft>
                    <a:spcPct val="20000"/>
                  </a:spcAft>
                </a:pPr>
                <a:endParaRPr kumimoji="1" lang="en-US" altLang="ja-JP" sz="1200" kern="1200" dirty="0">
                  <a:latin typeface="メイリオ" panose="020B0604030504040204" pitchFamily="50" charset="-128"/>
                  <a:ea typeface="メイリオ" panose="020B0604030504040204" pitchFamily="50" charset="-128"/>
                </a:endParaRPr>
              </a:p>
              <a:p>
                <a:pPr marL="228600" lvl="1" indent="-228600" algn="l" defTabSz="977900">
                  <a:lnSpc>
                    <a:spcPct val="90000"/>
                  </a:lnSpc>
                  <a:spcBef>
                    <a:spcPct val="0"/>
                  </a:spcBef>
                  <a:spcAft>
                    <a:spcPct val="20000"/>
                  </a:spcAft>
                  <a:buChar char="•"/>
                </a:pPr>
                <a:r>
                  <a:rPr lang="ja-JP" altLang="en-US" sz="2800" b="1" dirty="0">
                    <a:latin typeface="メイリオ" panose="020B0604030504040204" pitchFamily="50" charset="-128"/>
                    <a:ea typeface="メイリオ" panose="020B0604030504040204" pitchFamily="50" charset="-128"/>
                  </a:rPr>
                  <a:t>複雑な断面を持つ構造物への対応</a:t>
                </a:r>
                <a:endParaRPr lang="en-US" altLang="ja-JP" sz="2800" b="1" dirty="0">
                  <a:latin typeface="メイリオ" panose="020B0604030504040204" pitchFamily="50" charset="-128"/>
                  <a:ea typeface="メイリオ" panose="020B0604030504040204" pitchFamily="50" charset="-128"/>
                </a:endParaRPr>
              </a:p>
              <a:p>
                <a:pPr marL="0" lvl="1" defTabSz="977900">
                  <a:lnSpc>
                    <a:spcPct val="90000"/>
                  </a:lnSpc>
                  <a:spcBef>
                    <a:spcPct val="0"/>
                  </a:spcBef>
                  <a:spcAft>
                    <a:spcPct val="20000"/>
                  </a:spcAft>
                </a:pPr>
                <a:r>
                  <a:rPr lang="ja-JP" altLang="en-US" sz="2000" b="1"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本研究では，断面形は</a:t>
                </a:r>
                <a:r>
                  <a:rPr lang="ja-JP" altLang="en-US" b="1" dirty="0">
                    <a:latin typeface="メイリオ" panose="020B0604030504040204" pitchFamily="50" charset="-128"/>
                    <a:ea typeface="メイリオ" panose="020B0604030504040204" pitchFamily="50" charset="-128"/>
                  </a:rPr>
                  <a:t>Ｈ形</a:t>
                </a:r>
                <a:r>
                  <a:rPr lang="ja-JP" altLang="en-US" dirty="0">
                    <a:latin typeface="メイリオ" panose="020B0604030504040204" pitchFamily="50" charset="-128"/>
                    <a:ea typeface="メイリオ" panose="020B0604030504040204" pitchFamily="50" charset="-128"/>
                  </a:rPr>
                  <a:t>か</a:t>
                </a:r>
                <a:r>
                  <a:rPr lang="ja-JP" altLang="en-US" b="1" dirty="0">
                    <a:latin typeface="メイリオ" panose="020B0604030504040204" pitchFamily="50" charset="-128"/>
                    <a:ea typeface="メイリオ" panose="020B0604030504040204" pitchFamily="50" charset="-128"/>
                  </a:rPr>
                  <a:t>Ｔ形</a:t>
                </a:r>
                <a:r>
                  <a:rPr lang="ja-JP" altLang="en-US" dirty="0">
                    <a:latin typeface="メイリオ" panose="020B0604030504040204" pitchFamily="50" charset="-128"/>
                    <a:ea typeface="メイリオ" panose="020B0604030504040204" pitchFamily="50" charset="-128"/>
                  </a:rPr>
                  <a:t>の２通りで判別したが，より汎用性を高めるためには、</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　　これ以外の形にも対応する必要</a:t>
                </a:r>
                <a:r>
                  <a:rPr lang="ja-JP" altLang="en-US">
                    <a:latin typeface="メイリオ" panose="020B0604030504040204" pitchFamily="50" charset="-128"/>
                    <a:ea typeface="メイリオ" panose="020B0604030504040204" pitchFamily="50" charset="-128"/>
                  </a:rPr>
                  <a:t>がある</a:t>
                </a:r>
                <a:endParaRPr lang="en-US" altLang="ja-JP" dirty="0">
                  <a:latin typeface="メイリオ" panose="020B0604030504040204" pitchFamily="50" charset="-128"/>
                  <a:ea typeface="メイリオ" panose="020B0604030504040204" pitchFamily="50" charset="-128"/>
                </a:endParaRPr>
              </a:p>
              <a:p>
                <a:pPr marL="0" lvl="1" algn="l" defTabSz="977900">
                  <a:lnSpc>
                    <a:spcPct val="90000"/>
                  </a:lnSpc>
                  <a:spcBef>
                    <a:spcPct val="0"/>
                  </a:spcBef>
                  <a:spcAft>
                    <a:spcPct val="20000"/>
                  </a:spcAft>
                </a:pPr>
                <a:endParaRPr lang="en-US" altLang="ja-JP" dirty="0">
                  <a:latin typeface="メイリオ" panose="020B0604030504040204" pitchFamily="50" charset="-128"/>
                  <a:ea typeface="メイリオ" panose="020B0604030504040204" pitchFamily="50" charset="-128"/>
                </a:endParaRPr>
              </a:p>
              <a:p>
                <a:pPr marL="228600" lvl="1" indent="-228600" defTabSz="977900">
                  <a:lnSpc>
                    <a:spcPct val="90000"/>
                  </a:lnSpc>
                  <a:spcBef>
                    <a:spcPct val="0"/>
                  </a:spcBef>
                  <a:spcAft>
                    <a:spcPct val="20000"/>
                  </a:spcAft>
                  <a:buChar char="•"/>
                </a:pPr>
                <a:r>
                  <a:rPr lang="ja-JP" altLang="en-US" sz="2800" b="1" dirty="0">
                    <a:latin typeface="メイリオ" panose="020B0604030504040204" pitchFamily="50" charset="-128"/>
                    <a:ea typeface="メイリオ" panose="020B0604030504040204" pitchFamily="50" charset="-128"/>
                  </a:rPr>
                  <a:t>点群のノイズや欠損への対応</a:t>
                </a:r>
                <a:endParaRPr lang="en-US" altLang="ja-JP" sz="2800" b="1" dirty="0">
                  <a:latin typeface="メイリオ" panose="020B0604030504040204" pitchFamily="50" charset="-128"/>
                  <a:ea typeface="メイリオ" panose="020B0604030504040204" pitchFamily="50" charset="-128"/>
                </a:endParaRPr>
              </a:p>
              <a:p>
                <a:pPr marL="0" lvl="1" defTabSz="977900">
                  <a:lnSpc>
                    <a:spcPct val="90000"/>
                  </a:lnSpc>
                  <a:spcBef>
                    <a:spcPct val="0"/>
                  </a:spcBef>
                  <a:spcAft>
                    <a:spcPct val="20000"/>
                  </a:spcAft>
                </a:pPr>
                <a:r>
                  <a:rPr lang="ja-JP" altLang="en-US" dirty="0">
                    <a:latin typeface="メイリオ" panose="020B0604030504040204" pitchFamily="50" charset="-128"/>
                    <a:ea typeface="メイリオ" panose="020B0604030504040204" pitchFamily="50" charset="-128"/>
                  </a:rPr>
                  <a:t>　　実構造物の計測では，点群のノイズや欠損が大きく表れることが予想されるので</a:t>
                </a:r>
                <a:endParaRPr lang="en-US" altLang="ja-JP" dirty="0">
                  <a:latin typeface="メイリオ" panose="020B0604030504040204" pitchFamily="50" charset="-128"/>
                  <a:ea typeface="メイリオ" panose="020B0604030504040204" pitchFamily="50" charset="-128"/>
                </a:endParaRPr>
              </a:p>
              <a:p>
                <a:pPr marL="0" lvl="1" defTabSz="977900">
                  <a:lnSpc>
                    <a:spcPct val="90000"/>
                  </a:lnSpc>
                  <a:spcBef>
                    <a:spcPct val="0"/>
                  </a:spcBef>
                  <a:spcAft>
                    <a:spcPct val="20000"/>
                  </a:spcAft>
                </a:pPr>
                <a:r>
                  <a:rPr lang="ja-JP" altLang="en-US" dirty="0">
                    <a:latin typeface="メイリオ" panose="020B0604030504040204" pitchFamily="50" charset="-128"/>
                    <a:ea typeface="メイリオ" panose="020B0604030504040204" pitchFamily="50" charset="-128"/>
                  </a:rPr>
                  <a:t>　　これらに対応できるシステムにすることが必要</a:t>
                </a:r>
                <a:endParaRPr lang="en-US" altLang="ja-JP" dirty="0">
                  <a:latin typeface="メイリオ" panose="020B0604030504040204" pitchFamily="50" charset="-128"/>
                  <a:ea typeface="メイリオ" panose="020B0604030504040204" pitchFamily="50" charset="-128"/>
                </a:endParaRPr>
              </a:p>
              <a:p>
                <a:pPr marL="0" lvl="1" defTabSz="977900">
                  <a:lnSpc>
                    <a:spcPct val="90000"/>
                  </a:lnSpc>
                  <a:spcBef>
                    <a:spcPct val="0"/>
                  </a:spcBef>
                  <a:spcAft>
                    <a:spcPct val="20000"/>
                  </a:spcAft>
                </a:pPr>
                <a:r>
                  <a:rPr lang="ja-JP" altLang="en-US" dirty="0">
                    <a:latin typeface="メイリオ" panose="020B0604030504040204" pitchFamily="50" charset="-128"/>
                    <a:ea typeface="メイリオ" panose="020B0604030504040204" pitchFamily="50" charset="-128"/>
                  </a:rPr>
                  <a:t>　　</a:t>
                </a:r>
                <a:endParaRPr lang="en-US" altLang="ja-JP" dirty="0">
                  <a:latin typeface="メイリオ" panose="020B0604030504040204" pitchFamily="50" charset="-128"/>
                  <a:ea typeface="メイリオ" panose="020B0604030504040204" pitchFamily="50" charset="-128"/>
                </a:endParaRPr>
              </a:p>
              <a:p>
                <a:pPr marL="0" lvl="1" algn="l" defTabSz="977900">
                  <a:lnSpc>
                    <a:spcPct val="90000"/>
                  </a:lnSpc>
                  <a:spcBef>
                    <a:spcPct val="0"/>
                  </a:spcBef>
                  <a:spcAft>
                    <a:spcPct val="20000"/>
                  </a:spcAft>
                </a:pPr>
                <a:endParaRPr lang="en-US" altLang="ja-JP" dirty="0">
                  <a:latin typeface="メイリオ" panose="020B0604030504040204" pitchFamily="50" charset="-128"/>
                  <a:ea typeface="メイリオ" panose="020B0604030504040204" pitchFamily="50" charset="-128"/>
                </a:endParaRPr>
              </a:p>
              <a:p>
                <a:pPr marL="0" lvl="1" algn="l" defTabSz="977900">
                  <a:lnSpc>
                    <a:spcPct val="90000"/>
                  </a:lnSpc>
                  <a:spcBef>
                    <a:spcPct val="0"/>
                  </a:spcBef>
                  <a:spcAft>
                    <a:spcPct val="20000"/>
                  </a:spcAft>
                </a:pPr>
                <a:r>
                  <a:rPr lang="ja-JP" altLang="en-US" sz="2000" b="1" dirty="0">
                    <a:latin typeface="メイリオ" panose="020B0604030504040204" pitchFamily="50" charset="-128"/>
                    <a:ea typeface="メイリオ" panose="020B0604030504040204" pitchFamily="50" charset="-128"/>
                  </a:rPr>
                  <a:t>　　</a:t>
                </a:r>
                <a:endParaRPr kumimoji="1" lang="ja-JP" altLang="en-US" sz="2000" b="1" kern="1200" dirty="0">
                  <a:latin typeface="メイリオ" panose="020B0604030504040204" pitchFamily="50" charset="-128"/>
                  <a:ea typeface="メイリオ" panose="020B0604030504040204" pitchFamily="50" charset="-128"/>
                </a:endParaRPr>
              </a:p>
            </p:txBody>
          </p:sp>
        </p:grpSp>
      </p:grpSp>
    </p:spTree>
    <p:extLst>
      <p:ext uri="{BB962C8B-B14F-4D97-AF65-F5344CB8AC3E}">
        <p14:creationId xmlns:p14="http://schemas.microsoft.com/office/powerpoint/2010/main" val="1126633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屋内, 障子, 写真, 探す が含まれている画像">
            <a:extLst>
              <a:ext uri="{FF2B5EF4-FFF2-40B4-BE49-F238E27FC236}">
                <a16:creationId xmlns:a16="http://schemas.microsoft.com/office/drawing/2014/main" id="{187C97F6-8496-26D0-2FB4-D9FAC7BE9A83}"/>
              </a:ext>
            </a:extLst>
          </p:cNvPr>
          <p:cNvPicPr>
            <a:picLocks noChangeAspect="1"/>
          </p:cNvPicPr>
          <p:nvPr/>
        </p:nvPicPr>
        <p:blipFill>
          <a:blip r:embed="rId2"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タイトル 1">
            <a:extLst>
              <a:ext uri="{FF2B5EF4-FFF2-40B4-BE49-F238E27FC236}">
                <a16:creationId xmlns:a16="http://schemas.microsoft.com/office/drawing/2014/main" id="{9235CF51-CDA7-D9C3-52CD-B29AAE5AF34A}"/>
              </a:ext>
            </a:extLst>
          </p:cNvPr>
          <p:cNvSpPr>
            <a:spLocks noGrp="1"/>
          </p:cNvSpPr>
          <p:nvPr>
            <p:ph type="title"/>
          </p:nvPr>
        </p:nvSpPr>
        <p:spPr>
          <a:xfrm>
            <a:off x="388374" y="946561"/>
            <a:ext cx="11099800" cy="938159"/>
          </a:xfrm>
        </p:spPr>
        <p:txBody>
          <a:bodyPr/>
          <a:lstStyle/>
          <a:p>
            <a:r>
              <a:rPr kumimoji="1" lang="ja-JP" altLang="en-US" dirty="0">
                <a:latin typeface="メイリオ" panose="020B0604030504040204" pitchFamily="50" charset="-128"/>
                <a:ea typeface="メイリオ" panose="020B0604030504040204" pitchFamily="50" charset="-128"/>
              </a:rPr>
              <a:t>単純</a:t>
            </a:r>
            <a:r>
              <a:rPr lang="ja-JP" altLang="en-US" dirty="0">
                <a:latin typeface="メイリオ" panose="020B0604030504040204" pitchFamily="50" charset="-128"/>
                <a:ea typeface="メイリオ" panose="020B0604030504040204" pitchFamily="50" charset="-128"/>
              </a:rPr>
              <a:t>ばり</a:t>
            </a:r>
            <a:r>
              <a:rPr kumimoji="1" lang="ja-JP" altLang="en-US" dirty="0">
                <a:latin typeface="メイリオ" panose="020B0604030504040204" pitchFamily="50" charset="-128"/>
                <a:ea typeface="メイリオ" panose="020B0604030504040204" pitchFamily="50" charset="-128"/>
              </a:rPr>
              <a:t>として解析可能であることを確認</a:t>
            </a:r>
          </a:p>
        </p:txBody>
      </p:sp>
      <p:pic>
        <p:nvPicPr>
          <p:cNvPr id="8" name="図 7" descr="ダイアグラム&#10;&#10;自動的に生成された説明">
            <a:extLst>
              <a:ext uri="{FF2B5EF4-FFF2-40B4-BE49-F238E27FC236}">
                <a16:creationId xmlns:a16="http://schemas.microsoft.com/office/drawing/2014/main" id="{BA9123E0-155E-E384-687D-5412BE4B4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4079" y="1618525"/>
            <a:ext cx="5903842" cy="4977449"/>
          </a:xfrm>
          <a:prstGeom prst="rect">
            <a:avLst/>
          </a:prstGeom>
        </p:spPr>
      </p:pic>
    </p:spTree>
    <p:extLst>
      <p:ext uri="{BB962C8B-B14F-4D97-AF65-F5344CB8AC3E}">
        <p14:creationId xmlns:p14="http://schemas.microsoft.com/office/powerpoint/2010/main" val="1192780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屋内, 障子, 写真, 探す が含まれている画像">
            <a:extLst>
              <a:ext uri="{FF2B5EF4-FFF2-40B4-BE49-F238E27FC236}">
                <a16:creationId xmlns:a16="http://schemas.microsoft.com/office/drawing/2014/main" id="{AA89510B-07BF-2B6B-16E2-A9B17B0DE2C6}"/>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3131"/>
            <a:ext cx="12192000" cy="6858000"/>
          </a:xfrm>
          <a:prstGeom prst="rect">
            <a:avLst/>
          </a:prstGeom>
        </p:spPr>
      </p:pic>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513130" y="1010157"/>
            <a:ext cx="11678870" cy="910078"/>
          </a:xfrm>
        </p:spPr>
        <p:txBody>
          <a:bodyPr/>
          <a:lstStyle/>
          <a:p>
            <a:r>
              <a:rPr kumimoji="1" lang="ja-JP" altLang="en-US" dirty="0">
                <a:latin typeface="メイリオ" panose="020B0604030504040204" pitchFamily="50" charset="-128"/>
                <a:ea typeface="メイリオ" panose="020B0604030504040204" pitchFamily="50" charset="-128"/>
              </a:rPr>
              <a:t>点群の</a:t>
            </a:r>
            <a:r>
              <a:rPr lang="ja-JP" altLang="en-US" dirty="0">
                <a:latin typeface="メイリオ" panose="020B0604030504040204" pitchFamily="50" charset="-128"/>
                <a:ea typeface="メイリオ" panose="020B0604030504040204" pitchFamily="50" charset="-128"/>
              </a:rPr>
              <a:t>構造</a:t>
            </a:r>
            <a:r>
              <a:rPr kumimoji="1" lang="ja-JP" altLang="en-US" dirty="0">
                <a:latin typeface="メイリオ" panose="020B0604030504040204" pitchFamily="50" charset="-128"/>
                <a:ea typeface="メイリオ" panose="020B0604030504040204" pitchFamily="50" charset="-128"/>
              </a:rPr>
              <a:t>解析への利用は</a:t>
            </a:r>
            <a:r>
              <a:rPr kumimoji="1" lang="ja-JP" altLang="en-US" dirty="0">
                <a:solidFill>
                  <a:srgbClr val="7030A0"/>
                </a:solidFill>
                <a:latin typeface="メイリオ" panose="020B0604030504040204" pitchFamily="50" charset="-128"/>
                <a:ea typeface="メイリオ" panose="020B0604030504040204" pitchFamily="50" charset="-128"/>
              </a:rPr>
              <a:t>極めて有効</a:t>
            </a:r>
            <a:r>
              <a:rPr kumimoji="1" lang="ja-JP" altLang="en-US" dirty="0">
                <a:latin typeface="メイリオ" panose="020B0604030504040204" pitchFamily="50" charset="-128"/>
                <a:ea typeface="メイリオ" panose="020B0604030504040204" pitchFamily="50" charset="-128"/>
              </a:rPr>
              <a:t>だが、</a:t>
            </a:r>
            <a:r>
              <a:rPr kumimoji="1" lang="ja-JP" altLang="en-US" dirty="0">
                <a:solidFill>
                  <a:srgbClr val="7030A0"/>
                </a:solidFill>
                <a:latin typeface="メイリオ" panose="020B0604030504040204" pitchFamily="50" charset="-128"/>
                <a:ea typeface="メイリオ" panose="020B0604030504040204" pitchFamily="50" charset="-128"/>
              </a:rPr>
              <a:t>課題もある</a:t>
            </a: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lnSpcReduction="10000"/>
          </a:bodyPr>
          <a:lstStyle/>
          <a:p>
            <a:r>
              <a:rPr kumimoji="1" lang="ja-JP" altLang="en-US" dirty="0"/>
              <a:t>背景</a:t>
            </a:r>
          </a:p>
        </p:txBody>
      </p:sp>
      <p:grpSp>
        <p:nvGrpSpPr>
          <p:cNvPr id="3" name="グループ化 2">
            <a:extLst>
              <a:ext uri="{FF2B5EF4-FFF2-40B4-BE49-F238E27FC236}">
                <a16:creationId xmlns:a16="http://schemas.microsoft.com/office/drawing/2014/main" id="{EAFCFF70-4C87-83EF-E9DA-6379A1C37AC3}"/>
              </a:ext>
            </a:extLst>
          </p:cNvPr>
          <p:cNvGrpSpPr/>
          <p:nvPr/>
        </p:nvGrpSpPr>
        <p:grpSpPr>
          <a:xfrm>
            <a:off x="513130" y="1890227"/>
            <a:ext cx="4746118" cy="3176269"/>
            <a:chOff x="513130" y="1890227"/>
            <a:chExt cx="4746118" cy="3176269"/>
          </a:xfrm>
        </p:grpSpPr>
        <p:sp>
          <p:nvSpPr>
            <p:cNvPr id="8" name="テキスト ボックス 7">
              <a:extLst>
                <a:ext uri="{FF2B5EF4-FFF2-40B4-BE49-F238E27FC236}">
                  <a16:creationId xmlns:a16="http://schemas.microsoft.com/office/drawing/2014/main" id="{3C5F659D-6DF4-5AB8-3E04-2C8C8623F199}"/>
                </a:ext>
              </a:extLst>
            </p:cNvPr>
            <p:cNvSpPr txBox="1"/>
            <p:nvPr/>
          </p:nvSpPr>
          <p:spPr>
            <a:xfrm>
              <a:off x="513130" y="1890227"/>
              <a:ext cx="4746118" cy="258326"/>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rPr>
                <a:t>古い橋（構造物）の特徴</a:t>
              </a:r>
            </a:p>
          </p:txBody>
        </p:sp>
        <p:grpSp>
          <p:nvGrpSpPr>
            <p:cNvPr id="13" name="グループ化 12">
              <a:extLst>
                <a:ext uri="{FF2B5EF4-FFF2-40B4-BE49-F238E27FC236}">
                  <a16:creationId xmlns:a16="http://schemas.microsoft.com/office/drawing/2014/main" id="{A95ABD33-5078-7ACB-A1E6-7FBE278FCD46}"/>
                </a:ext>
              </a:extLst>
            </p:cNvPr>
            <p:cNvGrpSpPr/>
            <p:nvPr/>
          </p:nvGrpSpPr>
          <p:grpSpPr>
            <a:xfrm>
              <a:off x="586343" y="2360107"/>
              <a:ext cx="3215190" cy="2706389"/>
              <a:chOff x="6156767" y="2611438"/>
              <a:chExt cx="5139266" cy="2764151"/>
            </a:xfrm>
          </p:grpSpPr>
          <p:sp>
            <p:nvSpPr>
              <p:cNvPr id="7" name="フローチャート: 処理 6">
                <a:extLst>
                  <a:ext uri="{FF2B5EF4-FFF2-40B4-BE49-F238E27FC236}">
                    <a16:creationId xmlns:a16="http://schemas.microsoft.com/office/drawing/2014/main" id="{B15E7F17-20C2-A6E0-D1AC-726A03701183}"/>
                  </a:ext>
                </a:extLst>
              </p:cNvPr>
              <p:cNvSpPr/>
              <p:nvPr/>
            </p:nvSpPr>
            <p:spPr>
              <a:xfrm>
                <a:off x="6156767" y="2611438"/>
                <a:ext cx="5139266" cy="2556935"/>
              </a:xfrm>
              <a:prstGeom prst="flowChartProcess">
                <a:avLst/>
              </a:prstGeom>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4" name="テキスト ボックス 13">
                <a:extLst>
                  <a:ext uri="{FF2B5EF4-FFF2-40B4-BE49-F238E27FC236}">
                    <a16:creationId xmlns:a16="http://schemas.microsoft.com/office/drawing/2014/main" id="{EE9E5100-5728-C63D-4AC8-D018477FB2B6}"/>
                  </a:ext>
                </a:extLst>
              </p:cNvPr>
              <p:cNvSpPr txBox="1"/>
              <p:nvPr/>
            </p:nvSpPr>
            <p:spPr>
              <a:xfrm>
                <a:off x="6156767" y="2766522"/>
                <a:ext cx="4746118" cy="2609067"/>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rPr>
                  <a:t>・</a:t>
                </a:r>
                <a:r>
                  <a:rPr kumimoji="1" lang="ja-JP" altLang="en-US" sz="2000" b="1" dirty="0">
                    <a:solidFill>
                      <a:srgbClr val="7030A0"/>
                    </a:solidFill>
                    <a:latin typeface="メイリオ" panose="020B0604030504040204" pitchFamily="50" charset="-128"/>
                    <a:ea typeface="メイリオ" panose="020B0604030504040204" pitchFamily="50" charset="-128"/>
                  </a:rPr>
                  <a:t>老朽化が進んでいる</a:t>
                </a:r>
                <a:endParaRPr kumimoji="1" lang="en-US" altLang="ja-JP" sz="2000" b="1" dirty="0">
                  <a:solidFill>
                    <a:srgbClr val="7030A0"/>
                  </a:solidFill>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r>
                  <a:rPr kumimoji="1" lang="ja-JP" altLang="en-US" sz="2000" b="1" dirty="0">
                    <a:latin typeface="メイリオ" panose="020B0604030504040204" pitchFamily="50" charset="-128"/>
                    <a:ea typeface="メイリオ" panose="020B0604030504040204" pitchFamily="50" charset="-128"/>
                  </a:rPr>
                  <a:t>　　</a:t>
                </a:r>
                <a:endParaRPr kumimoji="1" lang="en-US" altLang="ja-JP" sz="2000" b="1" dirty="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r>
                  <a:rPr kumimoji="1" lang="ja-JP" altLang="en-US" sz="2000" b="1" dirty="0">
                    <a:latin typeface="メイリオ" panose="020B0604030504040204" pitchFamily="50" charset="-128"/>
                    <a:ea typeface="メイリオ" panose="020B0604030504040204" pitchFamily="50" charset="-128"/>
                  </a:rPr>
                  <a:t>・</a:t>
                </a:r>
                <a:r>
                  <a:rPr lang="ja-JP" altLang="en-US" sz="2000" b="1" dirty="0">
                    <a:solidFill>
                      <a:srgbClr val="7030A0"/>
                    </a:solidFill>
                    <a:latin typeface="メイリオ" panose="020B0604030504040204" pitchFamily="50" charset="-128"/>
                    <a:ea typeface="メイリオ" panose="020B0604030504040204" pitchFamily="50" charset="-128"/>
                  </a:rPr>
                  <a:t>辺境の土地に多い</a:t>
                </a:r>
                <a:endParaRPr kumimoji="1" lang="en-US" altLang="ja-JP" sz="2000" b="1" dirty="0">
                  <a:solidFill>
                    <a:srgbClr val="7030A0"/>
                  </a:solidFill>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8B25494B-22CC-28AA-511A-835E6D4AA79D}"/>
                  </a:ext>
                </a:extLst>
              </p:cNvPr>
              <p:cNvSpPr txBox="1"/>
              <p:nvPr/>
            </p:nvSpPr>
            <p:spPr>
              <a:xfrm>
                <a:off x="6451857" y="3156533"/>
                <a:ext cx="4678310" cy="1508858"/>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腐食等</a:t>
                </a:r>
                <a:r>
                  <a:rPr lang="ja-JP" altLang="en-US" dirty="0">
                    <a:latin typeface="メイリオ" panose="020B0604030504040204" pitchFamily="50" charset="-128"/>
                    <a:ea typeface="メイリオ" panose="020B0604030504040204" pitchFamily="50" charset="-128"/>
                  </a:rPr>
                  <a:t>で製作</a:t>
                </a:r>
                <a:r>
                  <a:rPr kumimoji="1" lang="ja-JP" altLang="en-US" dirty="0">
                    <a:latin typeface="メイリオ" panose="020B0604030504040204" pitchFamily="50" charset="-128"/>
                    <a:ea typeface="メイリオ" panose="020B0604030504040204" pitchFamily="50" charset="-128"/>
                  </a:rPr>
                  <a:t>時の</a:t>
                </a:r>
                <a:r>
                  <a:rPr kumimoji="1" lang="ja-JP" altLang="en-US" b="1" u="sng" dirty="0">
                    <a:latin typeface="メイリオ" panose="020B0604030504040204" pitchFamily="50" charset="-128"/>
                    <a:ea typeface="メイリオ" panose="020B0604030504040204" pitchFamily="50" charset="-128"/>
                  </a:rPr>
                  <a:t>形状を保てていない</a:t>
                </a:r>
                <a:endParaRPr kumimoji="1" lang="en-US" altLang="ja-JP" dirty="0">
                  <a:latin typeface="メイリオ" panose="020B0604030504040204" pitchFamily="50" charset="-128"/>
                  <a:ea typeface="メイリオ" panose="020B0604030504040204" pitchFamily="50" charset="-128"/>
                </a:endParaRPr>
              </a:p>
              <a:p>
                <a:r>
                  <a:rPr kumimoji="1" lang="ja-JP" altLang="en-US" b="1" u="sng" dirty="0">
                    <a:latin typeface="メイリオ" panose="020B0604030504040204" pitchFamily="50" charset="-128"/>
                    <a:ea typeface="メイリオ" panose="020B0604030504040204" pitchFamily="50" charset="-128"/>
                  </a:rPr>
                  <a:t>図面が</a:t>
                </a:r>
                <a:r>
                  <a:rPr lang="ja-JP" altLang="en-US" b="1" u="sng" dirty="0">
                    <a:latin typeface="メイリオ" panose="020B0604030504040204" pitchFamily="50" charset="-128"/>
                    <a:ea typeface="メイリオ" panose="020B0604030504040204" pitchFamily="50" charset="-128"/>
                  </a:rPr>
                  <a:t>失われている</a:t>
                </a:r>
                <a:r>
                  <a:rPr kumimoji="1" lang="ja-JP" altLang="en-US" b="1" u="sng" dirty="0">
                    <a:latin typeface="メイリオ" panose="020B0604030504040204" pitchFamily="50" charset="-128"/>
                    <a:ea typeface="メイリオ" panose="020B0604030504040204" pitchFamily="50" charset="-128"/>
                  </a:rPr>
                  <a:t>場合</a:t>
                </a:r>
                <a:r>
                  <a:rPr kumimoji="1" lang="ja-JP" altLang="en-US" dirty="0">
                    <a:latin typeface="メイリオ" panose="020B0604030504040204" pitchFamily="50" charset="-128"/>
                    <a:ea typeface="メイリオ" panose="020B0604030504040204" pitchFamily="50" charset="-128"/>
                  </a:rPr>
                  <a:t>もある</a:t>
                </a:r>
                <a:endParaRPr lang="en-US" altLang="ja-JP" dirty="0">
                  <a:latin typeface="メイリオ" panose="020B0604030504040204" pitchFamily="50" charset="-128"/>
                  <a:ea typeface="メイリオ" panose="020B0604030504040204" pitchFamily="50" charset="-128"/>
                </a:endParaRPr>
              </a:p>
              <a:p>
                <a:endParaRPr kumimoji="1" lang="en-US" altLang="ja-JP" b="1" u="sng" dirty="0">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13F6EE5B-4761-CFF6-14C3-7C1344883D9B}"/>
                  </a:ext>
                </a:extLst>
              </p:cNvPr>
              <p:cNvSpPr txBox="1"/>
              <p:nvPr/>
            </p:nvSpPr>
            <p:spPr>
              <a:xfrm>
                <a:off x="6451855" y="4683311"/>
                <a:ext cx="4616893" cy="377215"/>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アクセスが悪く</a:t>
                </a:r>
                <a:r>
                  <a:rPr lang="ja-JP" altLang="en-US" b="1" u="sng" dirty="0">
                    <a:latin typeface="メイリオ" panose="020B0604030504040204" pitchFamily="50" charset="-128"/>
                    <a:ea typeface="メイリオ" panose="020B0604030504040204" pitchFamily="50" charset="-128"/>
                  </a:rPr>
                  <a:t>調査困難</a:t>
                </a:r>
                <a:endParaRPr kumimoji="1" lang="ja-JP" altLang="en-US" sz="2000" dirty="0">
                  <a:latin typeface="メイリオ" panose="020B0604030504040204" pitchFamily="50" charset="-128"/>
                  <a:ea typeface="メイリオ" panose="020B0604030504040204" pitchFamily="50" charset="-128"/>
                </a:endParaRPr>
              </a:p>
            </p:txBody>
          </p:sp>
        </p:grpSp>
      </p:grpSp>
      <p:sp>
        <p:nvSpPr>
          <p:cNvPr id="5" name="テキスト ボックス 4">
            <a:extLst>
              <a:ext uri="{FF2B5EF4-FFF2-40B4-BE49-F238E27FC236}">
                <a16:creationId xmlns:a16="http://schemas.microsoft.com/office/drawing/2014/main" id="{A7B1C4C4-5918-34C6-A838-0E4C6A1EB3D1}"/>
              </a:ext>
            </a:extLst>
          </p:cNvPr>
          <p:cNvSpPr txBox="1"/>
          <p:nvPr/>
        </p:nvSpPr>
        <p:spPr>
          <a:xfrm>
            <a:off x="6573257" y="4820899"/>
            <a:ext cx="4112148" cy="274757"/>
          </a:xfrm>
          <a:prstGeom prst="rect">
            <a:avLst/>
          </a:prstGeom>
          <a:noFill/>
        </p:spPr>
        <p:txBody>
          <a:bodyPr wrap="square" rtlCol="0">
            <a:spAutoFit/>
          </a:bodyPr>
          <a:lstStyle/>
          <a:p>
            <a:endParaRPr kumimoji="1" lang="ja-JP" altLang="en-US" dirty="0">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7EC8BCAC-1D3A-99EC-8FC7-2C6BD33EED5B}"/>
              </a:ext>
            </a:extLst>
          </p:cNvPr>
          <p:cNvGrpSpPr/>
          <p:nvPr/>
        </p:nvGrpSpPr>
        <p:grpSpPr>
          <a:xfrm>
            <a:off x="721676" y="5075165"/>
            <a:ext cx="4537572" cy="1136881"/>
            <a:chOff x="721676" y="5075165"/>
            <a:chExt cx="4537572" cy="1136881"/>
          </a:xfrm>
        </p:grpSpPr>
        <p:sp>
          <p:nvSpPr>
            <p:cNvPr id="23" name="矢印: 上向き折線 22">
              <a:extLst>
                <a:ext uri="{FF2B5EF4-FFF2-40B4-BE49-F238E27FC236}">
                  <a16:creationId xmlns:a16="http://schemas.microsoft.com/office/drawing/2014/main" id="{05AAB5A5-587E-49C6-C62C-3426C47C1BB6}"/>
                </a:ext>
              </a:extLst>
            </p:cNvPr>
            <p:cNvSpPr/>
            <p:nvPr/>
          </p:nvSpPr>
          <p:spPr>
            <a:xfrm rot="5400000">
              <a:off x="490399" y="5306442"/>
              <a:ext cx="981006" cy="518451"/>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テキスト ボックス 23">
              <a:extLst>
                <a:ext uri="{FF2B5EF4-FFF2-40B4-BE49-F238E27FC236}">
                  <a16:creationId xmlns:a16="http://schemas.microsoft.com/office/drawing/2014/main" id="{2826E868-77A7-FC93-9BA7-EEA91792D379}"/>
                </a:ext>
              </a:extLst>
            </p:cNvPr>
            <p:cNvSpPr txBox="1"/>
            <p:nvPr/>
          </p:nvSpPr>
          <p:spPr>
            <a:xfrm>
              <a:off x="1072761" y="5237222"/>
              <a:ext cx="3885382" cy="369332"/>
            </a:xfrm>
            <a:prstGeom prst="rect">
              <a:avLst/>
            </a:prstGeom>
            <a:noFill/>
          </p:spPr>
          <p:txBody>
            <a:bodyPr wrap="square" rtlCol="0">
              <a:spAutoFit/>
            </a:bodyPr>
            <a:lstStyle/>
            <a:p>
              <a:r>
                <a:rPr lang="ja-JP" altLang="en-US" dirty="0"/>
                <a:t>このような構造物に対して</a:t>
              </a:r>
              <a:endParaRPr kumimoji="1" lang="ja-JP" altLang="en-US" dirty="0"/>
            </a:p>
          </p:txBody>
        </p:sp>
        <p:sp>
          <p:nvSpPr>
            <p:cNvPr id="25" name="テキスト ボックス 24">
              <a:extLst>
                <a:ext uri="{FF2B5EF4-FFF2-40B4-BE49-F238E27FC236}">
                  <a16:creationId xmlns:a16="http://schemas.microsoft.com/office/drawing/2014/main" id="{D4C7C9BE-9C02-BC44-3AC5-146CA244B282}"/>
                </a:ext>
              </a:extLst>
            </p:cNvPr>
            <p:cNvSpPr txBox="1"/>
            <p:nvPr/>
          </p:nvSpPr>
          <p:spPr>
            <a:xfrm>
              <a:off x="1483114" y="5688826"/>
              <a:ext cx="3776134" cy="523220"/>
            </a:xfrm>
            <a:prstGeom prst="rect">
              <a:avLst/>
            </a:prstGeom>
            <a:noFill/>
          </p:spPr>
          <p:txBody>
            <a:bodyPr wrap="square" rtlCol="0">
              <a:spAutoFit/>
            </a:bodyPr>
            <a:lstStyle/>
            <a:p>
              <a:r>
                <a:rPr lang="ja-JP" altLang="en-US" sz="2800" b="1" u="sng" dirty="0">
                  <a:latin typeface="メイリオ" panose="020B0604030504040204" pitchFamily="50" charset="-128"/>
                  <a:ea typeface="メイリオ" panose="020B0604030504040204" pitchFamily="50" charset="-128"/>
                </a:rPr>
                <a:t>点群計測は極めて有効</a:t>
              </a:r>
              <a:endParaRPr kumimoji="1" lang="ja-JP" altLang="en-US" sz="2800" b="1" u="sng" dirty="0">
                <a:latin typeface="メイリオ" panose="020B0604030504040204" pitchFamily="50" charset="-128"/>
                <a:ea typeface="メイリオ" panose="020B0604030504040204" pitchFamily="50" charset="-128"/>
              </a:endParaRPr>
            </a:p>
          </p:txBody>
        </p:sp>
      </p:grpSp>
      <p:grpSp>
        <p:nvGrpSpPr>
          <p:cNvPr id="10" name="グループ化 9">
            <a:extLst>
              <a:ext uri="{FF2B5EF4-FFF2-40B4-BE49-F238E27FC236}">
                <a16:creationId xmlns:a16="http://schemas.microsoft.com/office/drawing/2014/main" id="{9CF31C5C-2940-D457-8258-3FE3D03F00A6}"/>
              </a:ext>
            </a:extLst>
          </p:cNvPr>
          <p:cNvGrpSpPr/>
          <p:nvPr/>
        </p:nvGrpSpPr>
        <p:grpSpPr>
          <a:xfrm>
            <a:off x="7614518" y="1890062"/>
            <a:ext cx="4746118" cy="2996544"/>
            <a:chOff x="7614518" y="1890062"/>
            <a:chExt cx="4746118" cy="2996544"/>
          </a:xfrm>
        </p:grpSpPr>
        <p:sp>
          <p:nvSpPr>
            <p:cNvPr id="28" name="テキスト ボックス 27">
              <a:extLst>
                <a:ext uri="{FF2B5EF4-FFF2-40B4-BE49-F238E27FC236}">
                  <a16:creationId xmlns:a16="http://schemas.microsoft.com/office/drawing/2014/main" id="{03544CAD-5863-92BC-0AF8-21EB475D110B}"/>
                </a:ext>
              </a:extLst>
            </p:cNvPr>
            <p:cNvSpPr txBox="1"/>
            <p:nvPr/>
          </p:nvSpPr>
          <p:spPr>
            <a:xfrm>
              <a:off x="7614518" y="1890062"/>
              <a:ext cx="4746118" cy="400110"/>
            </a:xfrm>
            <a:prstGeom prst="rect">
              <a:avLst/>
            </a:prstGeom>
            <a:noFill/>
          </p:spPr>
          <p:txBody>
            <a:bodyPr wrap="square" rtlCol="0">
              <a:spAutoFit/>
            </a:bodyPr>
            <a:lstStyle/>
            <a:p>
              <a:r>
                <a:rPr lang="ja-JP" altLang="en-US" sz="2000" b="1" dirty="0">
                  <a:latin typeface="メイリオ" panose="020B0604030504040204" pitchFamily="50" charset="-128"/>
                  <a:ea typeface="メイリオ" panose="020B0604030504040204" pitchFamily="50" charset="-128"/>
                </a:rPr>
                <a:t>点群</a:t>
              </a:r>
              <a:r>
                <a:rPr kumimoji="1" lang="ja-JP" altLang="en-US" sz="2000" b="1" dirty="0">
                  <a:latin typeface="メイリオ" panose="020B0604030504040204" pitchFamily="50" charset="-128"/>
                  <a:ea typeface="メイリオ" panose="020B0604030504040204" pitchFamily="50" charset="-128"/>
                </a:rPr>
                <a:t>の特徴</a:t>
              </a:r>
            </a:p>
          </p:txBody>
        </p:sp>
        <p:grpSp>
          <p:nvGrpSpPr>
            <p:cNvPr id="29" name="グループ化 28">
              <a:extLst>
                <a:ext uri="{FF2B5EF4-FFF2-40B4-BE49-F238E27FC236}">
                  <a16:creationId xmlns:a16="http://schemas.microsoft.com/office/drawing/2014/main" id="{213E93FD-3406-7814-8B78-AAF9D66A6E0E}"/>
                </a:ext>
              </a:extLst>
            </p:cNvPr>
            <p:cNvGrpSpPr/>
            <p:nvPr/>
          </p:nvGrpSpPr>
          <p:grpSpPr>
            <a:xfrm>
              <a:off x="7711713" y="2383103"/>
              <a:ext cx="3889312" cy="2503503"/>
              <a:chOff x="6224574" y="2609588"/>
              <a:chExt cx="5141015" cy="2556935"/>
            </a:xfrm>
          </p:grpSpPr>
          <p:sp>
            <p:nvSpPr>
              <p:cNvPr id="30" name="フローチャート: 処理 29">
                <a:extLst>
                  <a:ext uri="{FF2B5EF4-FFF2-40B4-BE49-F238E27FC236}">
                    <a16:creationId xmlns:a16="http://schemas.microsoft.com/office/drawing/2014/main" id="{A84C0A07-3C0A-B5F2-CB21-83736583581A}"/>
                  </a:ext>
                </a:extLst>
              </p:cNvPr>
              <p:cNvSpPr/>
              <p:nvPr/>
            </p:nvSpPr>
            <p:spPr>
              <a:xfrm>
                <a:off x="6226323" y="2609588"/>
                <a:ext cx="5139266" cy="2556935"/>
              </a:xfrm>
              <a:prstGeom prst="flowChartProcess">
                <a:avLst/>
              </a:prstGeom>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32" name="テキスト ボックス 31">
                <a:extLst>
                  <a:ext uri="{FF2B5EF4-FFF2-40B4-BE49-F238E27FC236}">
                    <a16:creationId xmlns:a16="http://schemas.microsoft.com/office/drawing/2014/main" id="{5C4CE392-8EDE-7D9D-FEFB-E6411689D7A9}"/>
                  </a:ext>
                </a:extLst>
              </p:cNvPr>
              <p:cNvSpPr txBox="1"/>
              <p:nvPr/>
            </p:nvSpPr>
            <p:spPr>
              <a:xfrm>
                <a:off x="6488275" y="3151836"/>
                <a:ext cx="4678309" cy="1225947"/>
              </a:xfrm>
              <a:prstGeom prst="rect">
                <a:avLst/>
              </a:prstGeom>
              <a:noFill/>
            </p:spPr>
            <p:txBody>
              <a:bodyPr wrap="square" rtlCol="0">
                <a:spAutoFit/>
              </a:bodyPr>
              <a:lstStyle/>
              <a:p>
                <a:pPr marL="0" lvl="1" algn="l" defTabSz="977900">
                  <a:lnSpc>
                    <a:spcPct val="90000"/>
                  </a:lnSpc>
                  <a:spcBef>
                    <a:spcPct val="0"/>
                  </a:spcBef>
                  <a:spcAft>
                    <a:spcPct val="20000"/>
                  </a:spcAft>
                </a:pPr>
                <a:r>
                  <a:rPr lang="ja-JP" altLang="en-US" dirty="0">
                    <a:latin typeface="メイリオ" panose="020B0604030504040204" pitchFamily="50" charset="-128"/>
                    <a:ea typeface="メイリオ" panose="020B0604030504040204" pitchFamily="50" charset="-128"/>
                  </a:rPr>
                  <a:t>航空レーザー，車載レーザー，地上レーザ</a:t>
                </a:r>
                <a:r>
                  <a:rPr lang="en-US" altLang="ja-JP" dirty="0">
                    <a:latin typeface="メイリオ" panose="020B0604030504040204" pitchFamily="50" charset="-128"/>
                    <a:ea typeface="メイリオ" panose="020B0604030504040204" pitchFamily="50" charset="-128"/>
                  </a:rPr>
                  <a:t>―</a:t>
                </a:r>
                <a:r>
                  <a:rPr lang="ja-JP" altLang="en-US" dirty="0" err="1">
                    <a:latin typeface="メイリオ" panose="020B0604030504040204" pitchFamily="50" charset="-128"/>
                    <a:ea typeface="メイリオ" panose="020B0604030504040204" pitchFamily="50" charset="-128"/>
                  </a:rPr>
                  <a:t>，</a:t>
                </a:r>
                <a:r>
                  <a:rPr kumimoji="1" lang="ja-JP" altLang="en-US" kern="1200" dirty="0">
                    <a:latin typeface="メイリオ" panose="020B0604030504040204" pitchFamily="50" charset="-128"/>
                    <a:ea typeface="メイリオ" panose="020B0604030504040204" pitchFamily="50" charset="-128"/>
                  </a:rPr>
                  <a:t>ドローン </a:t>
                </a:r>
                <a:r>
                  <a:rPr kumimoji="1" lang="en-US" altLang="ja-JP" kern="1200" dirty="0" err="1">
                    <a:latin typeface="メイリオ" panose="020B0604030504040204" pitchFamily="50" charset="-128"/>
                    <a:ea typeface="メイリオ" panose="020B0604030504040204" pitchFamily="50" charset="-128"/>
                  </a:rPr>
                  <a:t>etc</a:t>
                </a:r>
                <a:r>
                  <a:rPr kumimoji="1" lang="en-US" altLang="ja-JP" kern="1200" dirty="0">
                    <a:latin typeface="メイリオ" panose="020B0604030504040204" pitchFamily="50" charset="-128"/>
                    <a:ea typeface="メイリオ" panose="020B0604030504040204" pitchFamily="50" charset="-128"/>
                  </a:rPr>
                  <a:t>…</a:t>
                </a:r>
                <a:endParaRPr lang="en-US" altLang="ja-JP" sz="1800" dirty="0">
                  <a:latin typeface="メイリオ" panose="020B0604030504040204" pitchFamily="50" charset="-128"/>
                  <a:ea typeface="メイリオ" panose="020B0604030504040204" pitchFamily="50" charset="-128"/>
                </a:endParaRPr>
              </a:p>
              <a:p>
                <a:endParaRPr kumimoji="1" lang="en-US" altLang="ja-JP" kern="1200" dirty="0">
                  <a:latin typeface="メイリオ" panose="020B0604030504040204" pitchFamily="50" charset="-128"/>
                  <a:ea typeface="メイリオ" panose="020B0604030504040204" pitchFamily="50" charset="-128"/>
                </a:endParaRPr>
              </a:p>
              <a:p>
                <a:endParaRPr kumimoji="1" lang="en-US" altLang="ja-JP"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2B0025B3-6CE9-799B-103D-311700BEEDDF}"/>
                  </a:ext>
                </a:extLst>
              </p:cNvPr>
              <p:cNvSpPr txBox="1"/>
              <p:nvPr/>
            </p:nvSpPr>
            <p:spPr>
              <a:xfrm>
                <a:off x="6224574" y="2766522"/>
                <a:ext cx="4678310" cy="2294721"/>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rPr>
                  <a:t>・</a:t>
                </a:r>
                <a:r>
                  <a:rPr kumimoji="1" lang="ja-JP" altLang="en-US" sz="2000" b="1" dirty="0">
                    <a:solidFill>
                      <a:srgbClr val="7030A0"/>
                    </a:solidFill>
                    <a:latin typeface="メイリオ" panose="020B0604030504040204" pitchFamily="50" charset="-128"/>
                    <a:ea typeface="メイリオ" panose="020B0604030504040204" pitchFamily="50" charset="-128"/>
                  </a:rPr>
                  <a:t>計測手段が豊富</a:t>
                </a:r>
                <a:endParaRPr kumimoji="1" lang="en-US" altLang="ja-JP" b="1" dirty="0">
                  <a:solidFill>
                    <a:srgbClr val="7030A0"/>
                  </a:solidFill>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r>
                  <a:rPr kumimoji="1" lang="ja-JP" altLang="en-US" sz="2000" b="1" dirty="0">
                    <a:latin typeface="メイリオ" panose="020B0604030504040204" pitchFamily="50" charset="-128"/>
                    <a:ea typeface="メイリオ" panose="020B0604030504040204" pitchFamily="50" charset="-128"/>
                  </a:rPr>
                  <a:t>　　</a:t>
                </a:r>
                <a:endParaRPr kumimoji="1" lang="en-US" altLang="ja-JP" sz="2000" b="1" dirty="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r>
                  <a:rPr kumimoji="1" lang="ja-JP" altLang="en-US" sz="2000" b="1" dirty="0">
                    <a:latin typeface="メイリオ" panose="020B0604030504040204" pitchFamily="50" charset="-128"/>
                    <a:ea typeface="メイリオ" panose="020B0604030504040204" pitchFamily="50" charset="-128"/>
                  </a:rPr>
                  <a:t>・</a:t>
                </a:r>
                <a:r>
                  <a:rPr kumimoji="1" lang="ja-JP" altLang="en-US" sz="2000" b="1" dirty="0">
                    <a:solidFill>
                      <a:srgbClr val="7030A0"/>
                    </a:solidFill>
                    <a:latin typeface="メイリオ" panose="020B0604030504040204" pitchFamily="50" charset="-128"/>
                    <a:ea typeface="メイリオ" panose="020B0604030504040204" pitchFamily="50" charset="-128"/>
                  </a:rPr>
                  <a:t>大量の点の集合</a:t>
                </a:r>
                <a:endParaRPr kumimoji="1" lang="en-US" altLang="ja-JP" b="1" dirty="0">
                  <a:solidFill>
                    <a:srgbClr val="7030A0"/>
                  </a:solidFill>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p:txBody>
          </p:sp>
          <p:sp>
            <p:nvSpPr>
              <p:cNvPr id="33" name="テキスト ボックス 32">
                <a:extLst>
                  <a:ext uri="{FF2B5EF4-FFF2-40B4-BE49-F238E27FC236}">
                    <a16:creationId xmlns:a16="http://schemas.microsoft.com/office/drawing/2014/main" id="{23B17E11-45E9-9330-51A6-48AC833CEFCF}"/>
                  </a:ext>
                </a:extLst>
              </p:cNvPr>
              <p:cNvSpPr txBox="1"/>
              <p:nvPr/>
            </p:nvSpPr>
            <p:spPr>
              <a:xfrm>
                <a:off x="6492771" y="4357143"/>
                <a:ext cx="4616894" cy="660126"/>
              </a:xfrm>
              <a:prstGeom prst="rect">
                <a:avLst/>
              </a:prstGeom>
              <a:noFill/>
            </p:spPr>
            <p:txBody>
              <a:bodyPr wrap="square" rtlCol="0">
                <a:spAutoFit/>
              </a:bodyPr>
              <a:lstStyle/>
              <a:p>
                <a:r>
                  <a:rPr kumimoji="1" lang="ja-JP" altLang="en-US" b="1" u="sng" dirty="0">
                    <a:latin typeface="メイリオ" panose="020B0604030504040204" pitchFamily="50" charset="-128"/>
                    <a:ea typeface="メイリオ" panose="020B0604030504040204" pitchFamily="50" charset="-128"/>
                  </a:rPr>
                  <a:t>各点が独立しているため，形状諸量の取得</a:t>
                </a:r>
                <a:r>
                  <a:rPr lang="ja-JP" altLang="en-US" b="1" u="sng" dirty="0">
                    <a:latin typeface="メイリオ" panose="020B0604030504040204" pitchFamily="50" charset="-128"/>
                    <a:ea typeface="メイリオ" panose="020B0604030504040204" pitchFamily="50" charset="-128"/>
                  </a:rPr>
                  <a:t>が容易でない</a:t>
                </a:r>
                <a:endParaRPr kumimoji="1" lang="ja-JP" altLang="en-US" b="1" u="sng" dirty="0">
                  <a:latin typeface="メイリオ" panose="020B0604030504040204" pitchFamily="50" charset="-128"/>
                  <a:ea typeface="メイリオ" panose="020B0604030504040204" pitchFamily="50" charset="-128"/>
                </a:endParaRPr>
              </a:p>
            </p:txBody>
          </p:sp>
        </p:grpSp>
      </p:grpSp>
      <p:pic>
        <p:nvPicPr>
          <p:cNvPr id="44" name="図 43" descr="ダイアグラム">
            <a:extLst>
              <a:ext uri="{FF2B5EF4-FFF2-40B4-BE49-F238E27FC236}">
                <a16:creationId xmlns:a16="http://schemas.microsoft.com/office/drawing/2014/main" id="{8D9E254E-9DE2-57FF-3CD2-701CF76D8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6469" y="2383102"/>
            <a:ext cx="3109286" cy="2503503"/>
          </a:xfrm>
          <a:prstGeom prst="rect">
            <a:avLst/>
          </a:prstGeom>
          <a:ln>
            <a:noFill/>
          </a:ln>
          <a:effectLst>
            <a:outerShdw blurRad="190500" algn="tl" rotWithShape="0">
              <a:srgbClr val="000000">
                <a:alpha val="70000"/>
              </a:srgbClr>
            </a:outerShdw>
          </a:effectLst>
        </p:spPr>
      </p:pic>
      <p:grpSp>
        <p:nvGrpSpPr>
          <p:cNvPr id="12" name="グループ化 11">
            <a:extLst>
              <a:ext uri="{FF2B5EF4-FFF2-40B4-BE49-F238E27FC236}">
                <a16:creationId xmlns:a16="http://schemas.microsoft.com/office/drawing/2014/main" id="{16F93EA4-2421-C932-C72B-5293C9334D8B}"/>
              </a:ext>
            </a:extLst>
          </p:cNvPr>
          <p:cNvGrpSpPr/>
          <p:nvPr/>
        </p:nvGrpSpPr>
        <p:grpSpPr>
          <a:xfrm>
            <a:off x="5728047" y="4756127"/>
            <a:ext cx="5937927" cy="1482617"/>
            <a:chOff x="5728047" y="4756127"/>
            <a:chExt cx="5937927" cy="1482617"/>
          </a:xfrm>
        </p:grpSpPr>
        <p:sp>
          <p:nvSpPr>
            <p:cNvPr id="27" name="テキスト ボックス 26">
              <a:extLst>
                <a:ext uri="{FF2B5EF4-FFF2-40B4-BE49-F238E27FC236}">
                  <a16:creationId xmlns:a16="http://schemas.microsoft.com/office/drawing/2014/main" id="{9BA9FEC4-D34F-5A9B-F4D8-859DFB473174}"/>
                </a:ext>
              </a:extLst>
            </p:cNvPr>
            <p:cNvSpPr txBox="1"/>
            <p:nvPr/>
          </p:nvSpPr>
          <p:spPr>
            <a:xfrm>
              <a:off x="5728047" y="5744221"/>
              <a:ext cx="1300381" cy="369332"/>
            </a:xfrm>
            <a:prstGeom prst="rect">
              <a:avLst/>
            </a:prstGeom>
            <a:noFill/>
          </p:spPr>
          <p:txBody>
            <a:bodyPr wrap="square" rtlCol="0">
              <a:spAutoFit/>
            </a:bodyPr>
            <a:lstStyle/>
            <a:p>
              <a:r>
                <a:rPr kumimoji="1" lang="ja-JP" altLang="en-US" b="1" dirty="0">
                  <a:latin typeface="メイリオ" panose="020B0604030504040204" pitchFamily="50" charset="-128"/>
                  <a:ea typeface="メイリオ" panose="020B0604030504040204" pitchFamily="50" charset="-128"/>
                </a:rPr>
                <a:t>しかし</a:t>
              </a:r>
              <a:r>
                <a:rPr kumimoji="1" lang="en-US" altLang="ja-JP" b="1" dirty="0">
                  <a:latin typeface="メイリオ" panose="020B0604030504040204" pitchFamily="50" charset="-128"/>
                  <a:ea typeface="メイリオ" panose="020B0604030504040204" pitchFamily="50" charset="-128"/>
                </a:rPr>
                <a:t>…</a:t>
              </a:r>
              <a:endParaRPr kumimoji="1" lang="ja-JP" altLang="en-US" b="1" dirty="0">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9BE3A748-B74F-9829-F418-541F8996FEEA}"/>
                </a:ext>
              </a:extLst>
            </p:cNvPr>
            <p:cNvSpPr txBox="1"/>
            <p:nvPr/>
          </p:nvSpPr>
          <p:spPr>
            <a:xfrm>
              <a:off x="7889840" y="5592413"/>
              <a:ext cx="3776134" cy="646331"/>
            </a:xfrm>
            <a:prstGeom prst="rect">
              <a:avLst/>
            </a:prstGeom>
            <a:noFill/>
          </p:spPr>
          <p:txBody>
            <a:bodyPr wrap="square" rtlCol="0">
              <a:spAutoFit/>
            </a:bodyPr>
            <a:lstStyle/>
            <a:p>
              <a:r>
                <a:rPr lang="ja-JP" altLang="en-US" sz="3600" b="1" u="sng" dirty="0">
                  <a:solidFill>
                    <a:srgbClr val="7030A0"/>
                  </a:solidFill>
                  <a:latin typeface="メイリオ" panose="020B0604030504040204" pitchFamily="50" charset="-128"/>
                  <a:ea typeface="メイリオ" panose="020B0604030504040204" pitchFamily="50" charset="-128"/>
                </a:rPr>
                <a:t>点群処理が課題</a:t>
              </a:r>
              <a:endParaRPr kumimoji="1" lang="ja-JP" altLang="en-US" sz="3600" b="1" u="sng" dirty="0">
                <a:solidFill>
                  <a:srgbClr val="7030A0"/>
                </a:solidFill>
                <a:latin typeface="メイリオ" panose="020B0604030504040204" pitchFamily="50" charset="-128"/>
                <a:ea typeface="メイリオ" panose="020B0604030504040204" pitchFamily="50" charset="-128"/>
              </a:endParaRPr>
            </a:p>
          </p:txBody>
        </p:sp>
        <p:sp>
          <p:nvSpPr>
            <p:cNvPr id="45" name="矢印: 下 44">
              <a:extLst>
                <a:ext uri="{FF2B5EF4-FFF2-40B4-BE49-F238E27FC236}">
                  <a16:creationId xmlns:a16="http://schemas.microsoft.com/office/drawing/2014/main" id="{583B9208-D688-D3F6-FCDE-22E67355BEE4}"/>
                </a:ext>
              </a:extLst>
            </p:cNvPr>
            <p:cNvSpPr/>
            <p:nvPr/>
          </p:nvSpPr>
          <p:spPr>
            <a:xfrm>
              <a:off x="9370833" y="4756127"/>
              <a:ext cx="518452" cy="7190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AA8D4A69-DD5B-28D2-D423-ED64026BF7E8}"/>
                </a:ext>
              </a:extLst>
            </p:cNvPr>
            <p:cNvSpPr txBox="1"/>
            <p:nvPr/>
          </p:nvSpPr>
          <p:spPr>
            <a:xfrm>
              <a:off x="6270379" y="5223080"/>
              <a:ext cx="3634233" cy="369332"/>
            </a:xfrm>
            <a:prstGeom prst="rect">
              <a:avLst/>
            </a:prstGeom>
            <a:noFill/>
          </p:spPr>
          <p:txBody>
            <a:bodyPr wrap="square" rtlCol="0">
              <a:spAutoFit/>
            </a:bodyPr>
            <a:lstStyle/>
            <a:p>
              <a:r>
                <a:rPr kumimoji="1" lang="ja-JP" altLang="en-US" dirty="0"/>
                <a:t>解析に使用しよう</a:t>
              </a:r>
              <a:r>
                <a:rPr lang="ja-JP" altLang="en-US" dirty="0"/>
                <a:t>と</a:t>
              </a:r>
              <a:r>
                <a:rPr kumimoji="1" lang="ja-JP" altLang="en-US" dirty="0"/>
                <a:t>試みるも</a:t>
              </a:r>
              <a:endParaRPr kumimoji="1" lang="en-US" altLang="ja-JP" dirty="0"/>
            </a:p>
          </p:txBody>
        </p:sp>
      </p:grpSp>
    </p:spTree>
    <p:extLst>
      <p:ext uri="{BB962C8B-B14F-4D97-AF65-F5344CB8AC3E}">
        <p14:creationId xmlns:p14="http://schemas.microsoft.com/office/powerpoint/2010/main" val="67520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5030"/>
            <a:ext cx="12192000" cy="6858000"/>
          </a:xfrm>
          <a:prstGeom prst="rect">
            <a:avLst/>
          </a:prstGeom>
        </p:spPr>
      </p:pic>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57745" y="1024314"/>
            <a:ext cx="11208229" cy="910078"/>
          </a:xfrm>
        </p:spPr>
        <p:txBody>
          <a:bodyPr/>
          <a:lstStyle/>
          <a:p>
            <a:r>
              <a:rPr kumimoji="1" lang="ja-JP" altLang="en-US" dirty="0">
                <a:latin typeface="メイリオ" panose="020B0604030504040204" pitchFamily="50" charset="-128"/>
                <a:ea typeface="メイリオ" panose="020B0604030504040204" pitchFamily="50" charset="-128"/>
              </a:rPr>
              <a:t>点群を</a:t>
            </a:r>
            <a:r>
              <a:rPr kumimoji="1" lang="ja-JP" altLang="en-US" dirty="0">
                <a:solidFill>
                  <a:srgbClr val="7030A0"/>
                </a:solidFill>
                <a:latin typeface="メイリオ" panose="020B0604030504040204" pitchFamily="50" charset="-128"/>
                <a:ea typeface="メイリオ" panose="020B0604030504040204" pitchFamily="50" charset="-128"/>
              </a:rPr>
              <a:t>構造</a:t>
            </a:r>
            <a:r>
              <a:rPr lang="ja-JP" altLang="en-US" dirty="0">
                <a:solidFill>
                  <a:srgbClr val="7030A0"/>
                </a:solidFill>
                <a:latin typeface="メイリオ" panose="020B0604030504040204" pitchFamily="50" charset="-128"/>
                <a:ea typeface="メイリオ" panose="020B0604030504040204" pitchFamily="50" charset="-128"/>
              </a:rPr>
              <a:t>解析</a:t>
            </a:r>
            <a:r>
              <a:rPr kumimoji="1" lang="ja-JP" altLang="en-US" dirty="0">
                <a:solidFill>
                  <a:srgbClr val="7030A0"/>
                </a:solidFill>
                <a:latin typeface="メイリオ" panose="020B0604030504040204" pitchFamily="50" charset="-128"/>
                <a:ea typeface="メイリオ" panose="020B0604030504040204" pitchFamily="50" charset="-128"/>
              </a:rPr>
              <a:t>に利用できるデータ</a:t>
            </a:r>
            <a:r>
              <a:rPr lang="ja-JP" altLang="en-US" dirty="0">
                <a:latin typeface="メイリオ" panose="020B0604030504040204" pitchFamily="50" charset="-128"/>
                <a:ea typeface="メイリオ" panose="020B0604030504040204" pitchFamily="50" charset="-128"/>
              </a:rPr>
              <a:t>に変換する</a:t>
            </a:r>
            <a:endParaRPr kumimoji="1" lang="ja-JP" altLang="en-US" dirty="0">
              <a:latin typeface="メイリオ" panose="020B0604030504040204" pitchFamily="50" charset="-128"/>
              <a:ea typeface="メイリオ" panose="020B0604030504040204" pitchFamily="50" charset="-128"/>
            </a:endParaRP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lnSpcReduction="10000"/>
          </a:bodyPr>
          <a:lstStyle/>
          <a:p>
            <a:r>
              <a:rPr lang="ja-JP" altLang="en-US" dirty="0"/>
              <a:t>目的</a:t>
            </a:r>
            <a:endParaRPr kumimoji="1" lang="ja-JP" altLang="en-US" dirty="0"/>
          </a:p>
        </p:txBody>
      </p:sp>
      <p:sp>
        <p:nvSpPr>
          <p:cNvPr id="3" name="正方形/長方形 2">
            <a:extLst>
              <a:ext uri="{FF2B5EF4-FFF2-40B4-BE49-F238E27FC236}">
                <a16:creationId xmlns:a16="http://schemas.microsoft.com/office/drawing/2014/main" id="{FD82B011-83BF-B9D0-EF63-BDE1EE946C39}"/>
              </a:ext>
            </a:extLst>
          </p:cNvPr>
          <p:cNvSpPr/>
          <p:nvPr/>
        </p:nvSpPr>
        <p:spPr>
          <a:xfrm>
            <a:off x="434594" y="1928282"/>
            <a:ext cx="3206572" cy="1945294"/>
          </a:xfrm>
          <a:prstGeom prst="rect">
            <a:avLst/>
          </a:prstGeom>
          <a:solidFill>
            <a:srgbClr val="FFFFFF"/>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メイリオ" panose="020B0604030504040204" pitchFamily="50" charset="-128"/>
                <a:ea typeface="メイリオ" panose="020B0604030504040204" pitchFamily="50" charset="-128"/>
              </a:rPr>
              <a:t>点群の計測</a:t>
            </a:r>
          </a:p>
        </p:txBody>
      </p:sp>
      <p:pic>
        <p:nvPicPr>
          <p:cNvPr id="29" name="図 28" descr="ダイアグラム">
            <a:extLst>
              <a:ext uri="{FF2B5EF4-FFF2-40B4-BE49-F238E27FC236}">
                <a16:creationId xmlns:a16="http://schemas.microsoft.com/office/drawing/2014/main" id="{D228C1D6-1FC5-53D6-5F70-C58BFE1F5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650" y="1859610"/>
            <a:ext cx="3661015" cy="2269830"/>
          </a:xfrm>
          <a:prstGeom prst="rect">
            <a:avLst/>
          </a:prstGeom>
          <a:ln>
            <a:noFill/>
          </a:ln>
          <a:effectLst>
            <a:outerShdw blurRad="190500" algn="tl" rotWithShape="0">
              <a:srgbClr val="000000">
                <a:alpha val="70000"/>
              </a:srgbClr>
            </a:outerShdw>
          </a:effectLst>
        </p:spPr>
      </p:pic>
      <p:grpSp>
        <p:nvGrpSpPr>
          <p:cNvPr id="6" name="グループ化 5">
            <a:extLst>
              <a:ext uri="{FF2B5EF4-FFF2-40B4-BE49-F238E27FC236}">
                <a16:creationId xmlns:a16="http://schemas.microsoft.com/office/drawing/2014/main" id="{EEF2162A-6C45-5D36-8236-5CD975ED8590}"/>
              </a:ext>
            </a:extLst>
          </p:cNvPr>
          <p:cNvGrpSpPr/>
          <p:nvPr/>
        </p:nvGrpSpPr>
        <p:grpSpPr>
          <a:xfrm>
            <a:off x="3371851" y="2024946"/>
            <a:ext cx="4865023" cy="3611203"/>
            <a:chOff x="3304365" y="1775854"/>
            <a:chExt cx="5305291" cy="4228925"/>
          </a:xfrm>
        </p:grpSpPr>
        <p:sp>
          <p:nvSpPr>
            <p:cNvPr id="16" name="正方形/長方形 15">
              <a:extLst>
                <a:ext uri="{FF2B5EF4-FFF2-40B4-BE49-F238E27FC236}">
                  <a16:creationId xmlns:a16="http://schemas.microsoft.com/office/drawing/2014/main" id="{A5602C3C-8E58-ED8C-4C22-A6C1C0BFB876}"/>
                </a:ext>
              </a:extLst>
            </p:cNvPr>
            <p:cNvSpPr/>
            <p:nvPr/>
          </p:nvSpPr>
          <p:spPr>
            <a:xfrm>
              <a:off x="3304365" y="2405424"/>
              <a:ext cx="5305291" cy="3599355"/>
            </a:xfrm>
            <a:prstGeom prst="rect">
              <a:avLst/>
            </a:prstGeom>
            <a:solidFill>
              <a:schemeClr val="accent1">
                <a:lumMod val="40000"/>
                <a:lumOff val="60000"/>
              </a:schemeClr>
            </a:solidFill>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dirty="0">
                <a:solidFill>
                  <a:srgbClr val="00B050"/>
                </a:solidFill>
              </a:endParaRPr>
            </a:p>
          </p:txBody>
        </p:sp>
        <p:grpSp>
          <p:nvGrpSpPr>
            <p:cNvPr id="7" name="グループ化 6">
              <a:extLst>
                <a:ext uri="{FF2B5EF4-FFF2-40B4-BE49-F238E27FC236}">
                  <a16:creationId xmlns:a16="http://schemas.microsoft.com/office/drawing/2014/main" id="{64D97700-42A5-0DF5-F07B-86694FC3A03F}"/>
                </a:ext>
              </a:extLst>
            </p:cNvPr>
            <p:cNvGrpSpPr/>
            <p:nvPr/>
          </p:nvGrpSpPr>
          <p:grpSpPr>
            <a:xfrm rot="19356426" flipV="1">
              <a:off x="3561139" y="1775854"/>
              <a:ext cx="638334" cy="948153"/>
              <a:chOff x="2664127" y="3374455"/>
              <a:chExt cx="1201975" cy="1567649"/>
            </a:xfrm>
            <a:solidFill>
              <a:srgbClr val="7030A0"/>
            </a:solidFill>
          </p:grpSpPr>
          <p:sp>
            <p:nvSpPr>
              <p:cNvPr id="8" name="二等辺三角形 7">
                <a:extLst>
                  <a:ext uri="{FF2B5EF4-FFF2-40B4-BE49-F238E27FC236}">
                    <a16:creationId xmlns:a16="http://schemas.microsoft.com/office/drawing/2014/main" id="{15D06CD0-4912-B182-BC6D-859C91C4A2A1}"/>
                  </a:ext>
                </a:extLst>
              </p:cNvPr>
              <p:cNvSpPr/>
              <p:nvPr/>
            </p:nvSpPr>
            <p:spPr>
              <a:xfrm rot="21516842">
                <a:off x="3025444" y="3374455"/>
                <a:ext cx="840658" cy="471949"/>
              </a:xfrm>
              <a:prstGeom prst="triangl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フリーフォーム: 図形 8">
                <a:extLst>
                  <a:ext uri="{FF2B5EF4-FFF2-40B4-BE49-F238E27FC236}">
                    <a16:creationId xmlns:a16="http://schemas.microsoft.com/office/drawing/2014/main" id="{A8CF8CAC-6075-71DD-36E0-5B0D378A60DB}"/>
                  </a:ext>
                </a:extLst>
              </p:cNvPr>
              <p:cNvSpPr/>
              <p:nvPr/>
            </p:nvSpPr>
            <p:spPr>
              <a:xfrm>
                <a:off x="2664127" y="3827205"/>
                <a:ext cx="956601" cy="1114899"/>
              </a:xfrm>
              <a:custGeom>
                <a:avLst/>
                <a:gdLst>
                  <a:gd name="connsiteX0" fmla="*/ 649311 w 956601"/>
                  <a:gd name="connsiteY0" fmla="*/ 0 h 1114899"/>
                  <a:gd name="connsiteX1" fmla="*/ 956601 w 956601"/>
                  <a:gd name="connsiteY1" fmla="*/ 0 h 1114899"/>
                  <a:gd name="connsiteX2" fmla="*/ 951973 w 956601"/>
                  <a:gd name="connsiteY2" fmla="*/ 97117 h 1114899"/>
                  <a:gd name="connsiteX3" fmla="*/ 5472 w 956601"/>
                  <a:gd name="connsiteY3" fmla="*/ 1113687 h 1114899"/>
                  <a:gd name="connsiteX4" fmla="*/ 0 w 956601"/>
                  <a:gd name="connsiteY4" fmla="*/ 1114899 h 1114899"/>
                  <a:gd name="connsiteX5" fmla="*/ 40056 w 956601"/>
                  <a:gd name="connsiteY5" fmla="*/ 1089636 h 1114899"/>
                  <a:gd name="connsiteX6" fmla="*/ 638394 w 956601"/>
                  <a:gd name="connsiteY6" fmla="*/ 162145 h 111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601" h="1114899">
                    <a:moveTo>
                      <a:pt x="649311" y="0"/>
                    </a:moveTo>
                    <a:lnTo>
                      <a:pt x="956601" y="0"/>
                    </a:lnTo>
                    <a:lnTo>
                      <a:pt x="951973" y="97117"/>
                    </a:lnTo>
                    <a:cubicBezTo>
                      <a:pt x="906000" y="577465"/>
                      <a:pt x="522068" y="975272"/>
                      <a:pt x="5472" y="1113687"/>
                    </a:cubicBezTo>
                    <a:lnTo>
                      <a:pt x="0" y="1114899"/>
                    </a:lnTo>
                    <a:lnTo>
                      <a:pt x="40056" y="1089636"/>
                    </a:lnTo>
                    <a:cubicBezTo>
                      <a:pt x="365632" y="863013"/>
                      <a:pt x="587911" y="534591"/>
                      <a:pt x="638394" y="162145"/>
                    </a:cubicBezTo>
                    <a:close/>
                  </a:path>
                </a:pathLst>
              </a:cu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4" name="テキスト ボックス 23">
              <a:extLst>
                <a:ext uri="{FF2B5EF4-FFF2-40B4-BE49-F238E27FC236}">
                  <a16:creationId xmlns:a16="http://schemas.microsoft.com/office/drawing/2014/main" id="{AFE42FBE-B1AC-0ED6-5C65-783944C75C05}"/>
                </a:ext>
              </a:extLst>
            </p:cNvPr>
            <p:cNvSpPr txBox="1"/>
            <p:nvPr/>
          </p:nvSpPr>
          <p:spPr>
            <a:xfrm>
              <a:off x="3847577" y="3213129"/>
              <a:ext cx="4298090" cy="2054416"/>
            </a:xfrm>
            <a:prstGeom prst="rect">
              <a:avLst/>
            </a:prstGeom>
            <a:noFill/>
          </p:spPr>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解析に利用できる</a:t>
              </a:r>
              <a:r>
                <a:rPr kumimoji="1" lang="ja-JP" altLang="en-US" sz="3600" b="1" dirty="0">
                  <a:latin typeface="メイリオ" panose="020B0604030504040204" pitchFamily="50" charset="-128"/>
                  <a:ea typeface="メイリオ" panose="020B0604030504040204" pitchFamily="50" charset="-128"/>
                </a:rPr>
                <a:t>データに</a:t>
              </a:r>
              <a:r>
                <a:rPr lang="ja-JP" altLang="en-US" sz="3600" b="1" dirty="0">
                  <a:latin typeface="メイリオ" panose="020B0604030504040204" pitchFamily="50" charset="-128"/>
                  <a:ea typeface="メイリオ" panose="020B0604030504040204" pitchFamily="50" charset="-128"/>
                </a:rPr>
                <a:t>直す</a:t>
              </a:r>
              <a:endParaRPr kumimoji="1" lang="en-US" altLang="ja-JP" sz="3600" b="1" dirty="0">
                <a:latin typeface="メイリオ" panose="020B0604030504040204" pitchFamily="50" charset="-128"/>
                <a:ea typeface="メイリオ" panose="020B0604030504040204" pitchFamily="50" charset="-128"/>
              </a:endParaRPr>
            </a:p>
            <a:p>
              <a:pPr algn="ctr"/>
              <a:r>
                <a:rPr kumimoji="1" lang="ja-JP" altLang="en-US" sz="3600" b="1" dirty="0">
                  <a:latin typeface="メイリオ" panose="020B0604030504040204" pitchFamily="50" charset="-128"/>
                  <a:ea typeface="メイリオ" panose="020B0604030504040204" pitchFamily="50" charset="-128"/>
                </a:rPr>
                <a:t>（</a:t>
              </a:r>
              <a:r>
                <a:rPr kumimoji="1" lang="ja-JP" altLang="en-US" sz="3600" b="1" dirty="0">
                  <a:solidFill>
                    <a:srgbClr val="FF0000"/>
                  </a:solidFill>
                  <a:latin typeface="メイリオ" panose="020B0604030504040204" pitchFamily="50" charset="-128"/>
                  <a:ea typeface="メイリオ" panose="020B0604030504040204" pitchFamily="50" charset="-128"/>
                </a:rPr>
                <a:t>点群処理</a:t>
              </a:r>
              <a:r>
                <a:rPr kumimoji="1" lang="ja-JP" altLang="en-US" sz="3600" b="1" dirty="0">
                  <a:latin typeface="メイリオ" panose="020B0604030504040204" pitchFamily="50" charset="-128"/>
                  <a:ea typeface="メイリオ" panose="020B0604030504040204" pitchFamily="50" charset="-128"/>
                </a:rPr>
                <a:t>）</a:t>
              </a:r>
            </a:p>
          </p:txBody>
        </p:sp>
      </p:grpSp>
      <p:grpSp>
        <p:nvGrpSpPr>
          <p:cNvPr id="15" name="グループ化 14">
            <a:extLst>
              <a:ext uri="{FF2B5EF4-FFF2-40B4-BE49-F238E27FC236}">
                <a16:creationId xmlns:a16="http://schemas.microsoft.com/office/drawing/2014/main" id="{4E62AD6E-AB5D-543F-0E8E-B5CE526E27AC}"/>
              </a:ext>
            </a:extLst>
          </p:cNvPr>
          <p:cNvGrpSpPr/>
          <p:nvPr/>
        </p:nvGrpSpPr>
        <p:grpSpPr>
          <a:xfrm>
            <a:off x="7967559" y="3989654"/>
            <a:ext cx="3206572" cy="2624363"/>
            <a:chOff x="8459402" y="3743161"/>
            <a:chExt cx="3206572" cy="2624363"/>
          </a:xfrm>
        </p:grpSpPr>
        <p:sp>
          <p:nvSpPr>
            <p:cNvPr id="26" name="正方形/長方形 25">
              <a:extLst>
                <a:ext uri="{FF2B5EF4-FFF2-40B4-BE49-F238E27FC236}">
                  <a16:creationId xmlns:a16="http://schemas.microsoft.com/office/drawing/2014/main" id="{DD5256D4-F03E-0411-E06D-88B72F87905F}"/>
                </a:ext>
              </a:extLst>
            </p:cNvPr>
            <p:cNvSpPr/>
            <p:nvPr/>
          </p:nvSpPr>
          <p:spPr>
            <a:xfrm>
              <a:off x="8459402" y="4422230"/>
              <a:ext cx="3206572" cy="1945294"/>
            </a:xfrm>
            <a:prstGeom prst="rect">
              <a:avLst/>
            </a:prstGeom>
            <a:solidFill>
              <a:srgbClr val="FFFFFF"/>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メイリオ" panose="020B0604030504040204" pitchFamily="50" charset="-128"/>
                  <a:ea typeface="メイリオ" panose="020B0604030504040204" pitchFamily="50" charset="-128"/>
                </a:rPr>
                <a:t>解析ソフト</a:t>
              </a:r>
              <a:r>
                <a:rPr kumimoji="1" lang="en-US" altLang="ja-JP" sz="2800" dirty="0">
                  <a:solidFill>
                    <a:schemeClr val="tx1"/>
                  </a:solidFill>
                  <a:latin typeface="メイリオ" panose="020B0604030504040204" pitchFamily="50" charset="-128"/>
                  <a:ea typeface="メイリオ" panose="020B0604030504040204" pitchFamily="50" charset="-128"/>
                </a:rPr>
                <a:t>(</a:t>
              </a:r>
              <a:r>
                <a:rPr kumimoji="1" lang="en-US" altLang="ja-JP" sz="2800" dirty="0" err="1">
                  <a:solidFill>
                    <a:schemeClr val="tx1"/>
                  </a:solidFill>
                  <a:latin typeface="メイリオ" panose="020B0604030504040204" pitchFamily="50" charset="-128"/>
                  <a:ea typeface="メイリオ" panose="020B0604030504040204" pitchFamily="50" charset="-128"/>
                </a:rPr>
                <a:t>SeanFEM</a:t>
              </a:r>
              <a:r>
                <a:rPr kumimoji="1" lang="en-US" altLang="ja-JP" sz="2800" dirty="0">
                  <a:solidFill>
                    <a:schemeClr val="tx1"/>
                  </a:solidFill>
                  <a:latin typeface="メイリオ" panose="020B0604030504040204" pitchFamily="50" charset="-128"/>
                  <a:ea typeface="メイリオ" panose="020B0604030504040204" pitchFamily="50" charset="-128"/>
                </a:rPr>
                <a:t>)</a:t>
              </a:r>
            </a:p>
            <a:p>
              <a:pPr algn="ctr"/>
              <a:r>
                <a:rPr kumimoji="1" lang="ja-JP" altLang="en-US" sz="2800" dirty="0">
                  <a:solidFill>
                    <a:schemeClr val="tx1"/>
                  </a:solidFill>
                  <a:latin typeface="メイリオ" panose="020B0604030504040204" pitchFamily="50" charset="-128"/>
                  <a:ea typeface="メイリオ" panose="020B0604030504040204" pitchFamily="50" charset="-128"/>
                </a:rPr>
                <a:t>で解析</a:t>
              </a:r>
            </a:p>
          </p:txBody>
        </p:sp>
        <p:grpSp>
          <p:nvGrpSpPr>
            <p:cNvPr id="10" name="グループ化 9">
              <a:extLst>
                <a:ext uri="{FF2B5EF4-FFF2-40B4-BE49-F238E27FC236}">
                  <a16:creationId xmlns:a16="http://schemas.microsoft.com/office/drawing/2014/main" id="{5A93B423-C8EF-4465-A685-D72308B482A9}"/>
                </a:ext>
              </a:extLst>
            </p:cNvPr>
            <p:cNvGrpSpPr/>
            <p:nvPr/>
          </p:nvGrpSpPr>
          <p:grpSpPr>
            <a:xfrm rot="19356426" flipV="1">
              <a:off x="8640376" y="3743161"/>
              <a:ext cx="638334" cy="948153"/>
              <a:chOff x="2664127" y="3374455"/>
              <a:chExt cx="1201975" cy="1567649"/>
            </a:xfrm>
            <a:solidFill>
              <a:srgbClr val="7030A0"/>
            </a:solidFill>
          </p:grpSpPr>
          <p:sp>
            <p:nvSpPr>
              <p:cNvPr id="11" name="二等辺三角形 10">
                <a:extLst>
                  <a:ext uri="{FF2B5EF4-FFF2-40B4-BE49-F238E27FC236}">
                    <a16:creationId xmlns:a16="http://schemas.microsoft.com/office/drawing/2014/main" id="{EB66BFCD-D143-6B1A-FAAF-39651C2F8B74}"/>
                  </a:ext>
                </a:extLst>
              </p:cNvPr>
              <p:cNvSpPr/>
              <p:nvPr/>
            </p:nvSpPr>
            <p:spPr>
              <a:xfrm rot="21516842">
                <a:off x="3025444" y="3374455"/>
                <a:ext cx="840658" cy="471949"/>
              </a:xfrm>
              <a:prstGeom prst="triangl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フリーフォーム: 図形 12">
                <a:extLst>
                  <a:ext uri="{FF2B5EF4-FFF2-40B4-BE49-F238E27FC236}">
                    <a16:creationId xmlns:a16="http://schemas.microsoft.com/office/drawing/2014/main" id="{AFC0F217-DD93-1D82-6871-1237B300D529}"/>
                  </a:ext>
                </a:extLst>
              </p:cNvPr>
              <p:cNvSpPr/>
              <p:nvPr/>
            </p:nvSpPr>
            <p:spPr>
              <a:xfrm>
                <a:off x="2664127" y="3827205"/>
                <a:ext cx="956601" cy="1114899"/>
              </a:xfrm>
              <a:custGeom>
                <a:avLst/>
                <a:gdLst>
                  <a:gd name="connsiteX0" fmla="*/ 649311 w 956601"/>
                  <a:gd name="connsiteY0" fmla="*/ 0 h 1114899"/>
                  <a:gd name="connsiteX1" fmla="*/ 956601 w 956601"/>
                  <a:gd name="connsiteY1" fmla="*/ 0 h 1114899"/>
                  <a:gd name="connsiteX2" fmla="*/ 951973 w 956601"/>
                  <a:gd name="connsiteY2" fmla="*/ 97117 h 1114899"/>
                  <a:gd name="connsiteX3" fmla="*/ 5472 w 956601"/>
                  <a:gd name="connsiteY3" fmla="*/ 1113687 h 1114899"/>
                  <a:gd name="connsiteX4" fmla="*/ 0 w 956601"/>
                  <a:gd name="connsiteY4" fmla="*/ 1114899 h 1114899"/>
                  <a:gd name="connsiteX5" fmla="*/ 40056 w 956601"/>
                  <a:gd name="connsiteY5" fmla="*/ 1089636 h 1114899"/>
                  <a:gd name="connsiteX6" fmla="*/ 638394 w 956601"/>
                  <a:gd name="connsiteY6" fmla="*/ 162145 h 111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601" h="1114899">
                    <a:moveTo>
                      <a:pt x="649311" y="0"/>
                    </a:moveTo>
                    <a:lnTo>
                      <a:pt x="956601" y="0"/>
                    </a:lnTo>
                    <a:lnTo>
                      <a:pt x="951973" y="97117"/>
                    </a:lnTo>
                    <a:cubicBezTo>
                      <a:pt x="906000" y="577465"/>
                      <a:pt x="522068" y="975272"/>
                      <a:pt x="5472" y="1113687"/>
                    </a:cubicBezTo>
                    <a:lnTo>
                      <a:pt x="0" y="1114899"/>
                    </a:lnTo>
                    <a:lnTo>
                      <a:pt x="40056" y="1089636"/>
                    </a:lnTo>
                    <a:cubicBezTo>
                      <a:pt x="365632" y="863013"/>
                      <a:pt x="587911" y="534591"/>
                      <a:pt x="638394" y="162145"/>
                    </a:cubicBezTo>
                    <a:close/>
                  </a:path>
                </a:pathLst>
              </a:cu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pic>
        <p:nvPicPr>
          <p:cNvPr id="19" name="図 18">
            <a:extLst>
              <a:ext uri="{FF2B5EF4-FFF2-40B4-BE49-F238E27FC236}">
                <a16:creationId xmlns:a16="http://schemas.microsoft.com/office/drawing/2014/main" id="{10B30FC3-6DBA-4D5B-BC3E-83041C2B52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128" y="3353446"/>
            <a:ext cx="1667624" cy="3260571"/>
          </a:xfrm>
          <a:prstGeom prst="rect">
            <a:avLst/>
          </a:prstGeom>
          <a:ln>
            <a:solidFill>
              <a:schemeClr val="tx1"/>
            </a:solidFill>
          </a:ln>
          <a:effectLst>
            <a:softEdge rad="112500"/>
          </a:effectLst>
        </p:spPr>
      </p:pic>
    </p:spTree>
    <p:extLst>
      <p:ext uri="{BB962C8B-B14F-4D97-AF65-F5344CB8AC3E}">
        <p14:creationId xmlns:p14="http://schemas.microsoft.com/office/powerpoint/2010/main" val="3794434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57745" y="1024314"/>
            <a:ext cx="11734255" cy="910078"/>
          </a:xfrm>
        </p:spPr>
        <p:txBody>
          <a:bodyPr/>
          <a:lstStyle/>
          <a:p>
            <a:r>
              <a:rPr kumimoji="1" lang="ja-JP" altLang="en-US" dirty="0">
                <a:latin typeface="メイリオ" panose="020B0604030504040204" pitchFamily="50" charset="-128"/>
                <a:ea typeface="メイリオ" panose="020B0604030504040204" pitchFamily="50" charset="-128"/>
              </a:rPr>
              <a:t>断面の</a:t>
            </a:r>
            <a:r>
              <a:rPr kumimoji="1" lang="ja-JP" altLang="en-US" dirty="0">
                <a:solidFill>
                  <a:srgbClr val="7030A0"/>
                </a:solidFill>
                <a:latin typeface="メイリオ" panose="020B0604030504040204" pitchFamily="50" charset="-128"/>
                <a:ea typeface="メイリオ" panose="020B0604030504040204" pitchFamily="50" charset="-128"/>
              </a:rPr>
              <a:t>形を判別</a:t>
            </a:r>
            <a:r>
              <a:rPr kumimoji="1" lang="ja-JP" altLang="en-US" dirty="0">
                <a:latin typeface="メイリオ" panose="020B0604030504040204" pitchFamily="50" charset="-128"/>
                <a:ea typeface="メイリオ" panose="020B0604030504040204" pitchFamily="50" charset="-128"/>
              </a:rPr>
              <a:t>し</a:t>
            </a:r>
            <a:r>
              <a:rPr lang="ja-JP" altLang="en-US" dirty="0">
                <a:latin typeface="メイリオ" panose="020B0604030504040204" pitchFamily="50" charset="-128"/>
                <a:ea typeface="メイリオ" panose="020B0604030504040204" pitchFamily="50" charset="-128"/>
              </a:rPr>
              <a:t>，はり要素としての</a:t>
            </a:r>
            <a:r>
              <a:rPr kumimoji="1" lang="ja-JP" altLang="en-US" dirty="0">
                <a:solidFill>
                  <a:srgbClr val="7030A0"/>
                </a:solidFill>
                <a:latin typeface="メイリオ" panose="020B0604030504040204" pitchFamily="50" charset="-128"/>
                <a:ea typeface="メイリオ" panose="020B0604030504040204" pitchFamily="50" charset="-128"/>
              </a:rPr>
              <a:t>断面寸法を求める</a:t>
            </a: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lnSpcReduction="10000"/>
          </a:bodyPr>
          <a:lstStyle/>
          <a:p>
            <a:r>
              <a:rPr kumimoji="1" lang="ja-JP" altLang="en-US" dirty="0">
                <a:solidFill>
                  <a:srgbClr val="7030A0"/>
                </a:solidFill>
                <a:latin typeface="メイリオ" panose="020B0604030504040204" pitchFamily="50" charset="-128"/>
                <a:ea typeface="メイリオ" panose="020B0604030504040204" pitchFamily="50" charset="-128"/>
              </a:rPr>
              <a:t>点群処理</a:t>
            </a:r>
            <a:r>
              <a:rPr kumimoji="1" lang="ja-JP" altLang="en-US" dirty="0">
                <a:latin typeface="メイリオ" panose="020B0604030504040204" pitchFamily="50" charset="-128"/>
                <a:ea typeface="メイリオ" panose="020B0604030504040204" pitchFamily="50" charset="-128"/>
              </a:rPr>
              <a:t>の全体的な流れ</a:t>
            </a:r>
            <a:endParaRPr kumimoji="1" lang="ja-JP" altLang="en-US" dirty="0"/>
          </a:p>
        </p:txBody>
      </p:sp>
      <p:grpSp>
        <p:nvGrpSpPr>
          <p:cNvPr id="8" name="グループ化 7">
            <a:extLst>
              <a:ext uri="{FF2B5EF4-FFF2-40B4-BE49-F238E27FC236}">
                <a16:creationId xmlns:a16="http://schemas.microsoft.com/office/drawing/2014/main" id="{56C62980-8691-323C-9C8F-7A72AC828358}"/>
              </a:ext>
            </a:extLst>
          </p:cNvPr>
          <p:cNvGrpSpPr/>
          <p:nvPr/>
        </p:nvGrpSpPr>
        <p:grpSpPr>
          <a:xfrm>
            <a:off x="644011" y="1989271"/>
            <a:ext cx="6405420" cy="1076307"/>
            <a:chOff x="644011" y="1989271"/>
            <a:chExt cx="6405420" cy="1076307"/>
          </a:xfrm>
        </p:grpSpPr>
        <p:sp>
          <p:nvSpPr>
            <p:cNvPr id="5" name="四角形: 角を丸くする 4">
              <a:extLst>
                <a:ext uri="{FF2B5EF4-FFF2-40B4-BE49-F238E27FC236}">
                  <a16:creationId xmlns:a16="http://schemas.microsoft.com/office/drawing/2014/main" id="{084510A3-7801-81F3-E39A-54D81CF6D86F}"/>
                </a:ext>
              </a:extLst>
            </p:cNvPr>
            <p:cNvSpPr/>
            <p:nvPr/>
          </p:nvSpPr>
          <p:spPr>
            <a:xfrm>
              <a:off x="644011" y="1989271"/>
              <a:ext cx="6405420" cy="1076307"/>
            </a:xfrm>
            <a:prstGeom prst="roundRect">
              <a:avLst/>
            </a:prstGeom>
            <a:solidFill>
              <a:schemeClr val="accent1">
                <a:lumMod val="20000"/>
                <a:lumOff val="80000"/>
              </a:schemeClr>
            </a:solidFill>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600" dirty="0">
                  <a:solidFill>
                    <a:schemeClr val="tx1"/>
                  </a:solidFill>
                </a:rPr>
                <a:t>要素の</a:t>
              </a:r>
              <a:r>
                <a:rPr kumimoji="1" lang="ja-JP" altLang="en-US" sz="3600" b="1" u="sng" dirty="0">
                  <a:solidFill>
                    <a:schemeClr val="tx1"/>
                  </a:solidFill>
                </a:rPr>
                <a:t>軸線方向の決定</a:t>
              </a:r>
            </a:p>
          </p:txBody>
        </p:sp>
        <p:sp>
          <p:nvSpPr>
            <p:cNvPr id="27" name="テキスト ボックス 26">
              <a:extLst>
                <a:ext uri="{FF2B5EF4-FFF2-40B4-BE49-F238E27FC236}">
                  <a16:creationId xmlns:a16="http://schemas.microsoft.com/office/drawing/2014/main" id="{95ADCD4D-D1CA-12B1-F2CA-B6D68C611780}"/>
                </a:ext>
              </a:extLst>
            </p:cNvPr>
            <p:cNvSpPr txBox="1"/>
            <p:nvPr/>
          </p:nvSpPr>
          <p:spPr>
            <a:xfrm>
              <a:off x="782771" y="2265815"/>
              <a:ext cx="458713" cy="523220"/>
            </a:xfrm>
            <a:prstGeom prst="rect">
              <a:avLst/>
            </a:prstGeom>
            <a:noFill/>
          </p:spPr>
          <p:txBody>
            <a:bodyPr wrap="square" rtlCol="0">
              <a:spAutoFit/>
            </a:bodyPr>
            <a:lstStyle/>
            <a:p>
              <a:r>
                <a:rPr kumimoji="1" lang="ja-JP" altLang="en-US" sz="2800" dirty="0">
                  <a:solidFill>
                    <a:srgbClr val="7030A0"/>
                  </a:solidFill>
                </a:rPr>
                <a:t>１</a:t>
              </a:r>
            </a:p>
          </p:txBody>
        </p:sp>
      </p:grpSp>
      <p:grpSp>
        <p:nvGrpSpPr>
          <p:cNvPr id="10" name="グループ化 9">
            <a:extLst>
              <a:ext uri="{FF2B5EF4-FFF2-40B4-BE49-F238E27FC236}">
                <a16:creationId xmlns:a16="http://schemas.microsoft.com/office/drawing/2014/main" id="{517ED250-345B-BFB0-84B3-A37A44526802}"/>
              </a:ext>
            </a:extLst>
          </p:cNvPr>
          <p:cNvGrpSpPr/>
          <p:nvPr/>
        </p:nvGrpSpPr>
        <p:grpSpPr>
          <a:xfrm>
            <a:off x="644011" y="4830274"/>
            <a:ext cx="6405420" cy="1634900"/>
            <a:chOff x="644011" y="4830274"/>
            <a:chExt cx="6405420" cy="1634900"/>
          </a:xfrm>
        </p:grpSpPr>
        <p:sp>
          <p:nvSpPr>
            <p:cNvPr id="30" name="四角形: 角を丸くする 29">
              <a:extLst>
                <a:ext uri="{FF2B5EF4-FFF2-40B4-BE49-F238E27FC236}">
                  <a16:creationId xmlns:a16="http://schemas.microsoft.com/office/drawing/2014/main" id="{164A0839-E067-E2AA-4FA0-C895084456C5}"/>
                </a:ext>
              </a:extLst>
            </p:cNvPr>
            <p:cNvSpPr/>
            <p:nvPr/>
          </p:nvSpPr>
          <p:spPr>
            <a:xfrm>
              <a:off x="644011" y="5388867"/>
              <a:ext cx="6405420" cy="1076307"/>
            </a:xfrm>
            <a:prstGeom prst="roundRect">
              <a:avLst/>
            </a:prstGeom>
            <a:solidFill>
              <a:schemeClr val="accent1">
                <a:lumMod val="20000"/>
                <a:lumOff val="80000"/>
              </a:schemeClr>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600" dirty="0"/>
                <a:t>断面形状の</a:t>
              </a:r>
              <a:r>
                <a:rPr kumimoji="1" lang="ja-JP" altLang="en-US" sz="3600" b="1" u="sng" dirty="0">
                  <a:solidFill>
                    <a:schemeClr val="tx1"/>
                  </a:solidFill>
                </a:rPr>
                <a:t>同定</a:t>
              </a:r>
            </a:p>
          </p:txBody>
        </p:sp>
        <p:sp>
          <p:nvSpPr>
            <p:cNvPr id="31" name="テキスト ボックス 30">
              <a:extLst>
                <a:ext uri="{FF2B5EF4-FFF2-40B4-BE49-F238E27FC236}">
                  <a16:creationId xmlns:a16="http://schemas.microsoft.com/office/drawing/2014/main" id="{77701E75-B66D-EA4E-DE0B-26CB7A7DAF28}"/>
                </a:ext>
              </a:extLst>
            </p:cNvPr>
            <p:cNvSpPr txBox="1"/>
            <p:nvPr/>
          </p:nvSpPr>
          <p:spPr>
            <a:xfrm>
              <a:off x="782771" y="5696558"/>
              <a:ext cx="458713" cy="523220"/>
            </a:xfrm>
            <a:prstGeom prst="rect">
              <a:avLst/>
            </a:prstGeom>
            <a:noFill/>
          </p:spPr>
          <p:txBody>
            <a:bodyPr wrap="square" rtlCol="0">
              <a:spAutoFit/>
            </a:bodyPr>
            <a:lstStyle/>
            <a:p>
              <a:r>
                <a:rPr kumimoji="1" lang="ja-JP" altLang="en-US" sz="2800" dirty="0">
                  <a:solidFill>
                    <a:srgbClr val="7030A0"/>
                  </a:solidFill>
                </a:rPr>
                <a:t>３</a:t>
              </a:r>
            </a:p>
          </p:txBody>
        </p:sp>
        <p:sp>
          <p:nvSpPr>
            <p:cNvPr id="33" name="矢印: 下 32">
              <a:extLst>
                <a:ext uri="{FF2B5EF4-FFF2-40B4-BE49-F238E27FC236}">
                  <a16:creationId xmlns:a16="http://schemas.microsoft.com/office/drawing/2014/main" id="{229E3809-026A-9FEB-A94C-2D60EC77032B}"/>
                </a:ext>
              </a:extLst>
            </p:cNvPr>
            <p:cNvSpPr/>
            <p:nvPr/>
          </p:nvSpPr>
          <p:spPr>
            <a:xfrm>
              <a:off x="3570391" y="4830274"/>
              <a:ext cx="552659" cy="493694"/>
            </a:xfrm>
            <a:prstGeom prst="down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a:extLst>
              <a:ext uri="{FF2B5EF4-FFF2-40B4-BE49-F238E27FC236}">
                <a16:creationId xmlns:a16="http://schemas.microsoft.com/office/drawing/2014/main" id="{63DA6441-8101-7F63-2EA9-CC74BC7EFC57}"/>
              </a:ext>
            </a:extLst>
          </p:cNvPr>
          <p:cNvGrpSpPr/>
          <p:nvPr/>
        </p:nvGrpSpPr>
        <p:grpSpPr>
          <a:xfrm>
            <a:off x="644011" y="3157694"/>
            <a:ext cx="6405420" cy="1607682"/>
            <a:chOff x="644011" y="3157694"/>
            <a:chExt cx="6405420" cy="1607682"/>
          </a:xfrm>
        </p:grpSpPr>
        <p:sp>
          <p:nvSpPr>
            <p:cNvPr id="28" name="四角形: 角を丸くする 27">
              <a:extLst>
                <a:ext uri="{FF2B5EF4-FFF2-40B4-BE49-F238E27FC236}">
                  <a16:creationId xmlns:a16="http://schemas.microsoft.com/office/drawing/2014/main" id="{6ABCD4C6-A9B6-09DE-A4C3-098BCBCD969A}"/>
                </a:ext>
              </a:extLst>
            </p:cNvPr>
            <p:cNvSpPr/>
            <p:nvPr/>
          </p:nvSpPr>
          <p:spPr>
            <a:xfrm>
              <a:off x="644011" y="3689069"/>
              <a:ext cx="6405420" cy="1076307"/>
            </a:xfrm>
            <a:prstGeom prst="roundRect">
              <a:avLst/>
            </a:prstGeom>
            <a:solidFill>
              <a:schemeClr val="accent1">
                <a:lumMod val="20000"/>
                <a:lumOff val="80000"/>
              </a:schemeClr>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600" dirty="0"/>
                <a:t>断面の</a:t>
              </a:r>
              <a:r>
                <a:rPr kumimoji="1" lang="ja-JP" altLang="en-US" sz="3600" b="1" u="sng" dirty="0">
                  <a:solidFill>
                    <a:schemeClr val="tx1"/>
                  </a:solidFill>
                </a:rPr>
                <a:t>形状判別</a:t>
              </a:r>
            </a:p>
          </p:txBody>
        </p:sp>
        <p:sp>
          <p:nvSpPr>
            <p:cNvPr id="29" name="テキスト ボックス 28">
              <a:extLst>
                <a:ext uri="{FF2B5EF4-FFF2-40B4-BE49-F238E27FC236}">
                  <a16:creationId xmlns:a16="http://schemas.microsoft.com/office/drawing/2014/main" id="{07CC21B0-346F-FEB8-7002-58670C351DC6}"/>
                </a:ext>
              </a:extLst>
            </p:cNvPr>
            <p:cNvSpPr txBox="1"/>
            <p:nvPr/>
          </p:nvSpPr>
          <p:spPr>
            <a:xfrm>
              <a:off x="782771" y="3965613"/>
              <a:ext cx="458713" cy="523220"/>
            </a:xfrm>
            <a:prstGeom prst="rect">
              <a:avLst/>
            </a:prstGeom>
            <a:noFill/>
          </p:spPr>
          <p:txBody>
            <a:bodyPr wrap="square" rtlCol="0">
              <a:spAutoFit/>
            </a:bodyPr>
            <a:lstStyle/>
            <a:p>
              <a:r>
                <a:rPr kumimoji="1" lang="ja-JP" altLang="en-US" sz="2800" dirty="0">
                  <a:solidFill>
                    <a:srgbClr val="7030A0"/>
                  </a:solidFill>
                </a:rPr>
                <a:t>２</a:t>
              </a:r>
            </a:p>
          </p:txBody>
        </p:sp>
        <p:sp>
          <p:nvSpPr>
            <p:cNvPr id="32" name="矢印: 下 31">
              <a:extLst>
                <a:ext uri="{FF2B5EF4-FFF2-40B4-BE49-F238E27FC236}">
                  <a16:creationId xmlns:a16="http://schemas.microsoft.com/office/drawing/2014/main" id="{6BDC1736-9A04-A3B7-DBB9-456A51B8CB34}"/>
                </a:ext>
              </a:extLst>
            </p:cNvPr>
            <p:cNvSpPr/>
            <p:nvPr/>
          </p:nvSpPr>
          <p:spPr>
            <a:xfrm>
              <a:off x="3570391" y="3157694"/>
              <a:ext cx="552659" cy="493694"/>
            </a:xfrm>
            <a:prstGeom prst="downArrow">
              <a:avLst/>
            </a:prstGeom>
            <a:solidFill>
              <a:srgbClr val="7030A0"/>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descr="ダイアグラム">
            <a:extLst>
              <a:ext uri="{FF2B5EF4-FFF2-40B4-BE49-F238E27FC236}">
                <a16:creationId xmlns:a16="http://schemas.microsoft.com/office/drawing/2014/main" id="{033713C6-465C-4116-CD56-F5F651164F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8523" y="1751387"/>
            <a:ext cx="2416371" cy="1552074"/>
          </a:xfrm>
          <a:prstGeom prst="rect">
            <a:avLst/>
          </a:prstGeom>
          <a:ln>
            <a:noFill/>
          </a:ln>
          <a:effectLst>
            <a:outerShdw blurRad="190500" algn="tl" rotWithShape="0">
              <a:srgbClr val="000000">
                <a:alpha val="70000"/>
              </a:srgbClr>
            </a:outerShdw>
          </a:effectLst>
        </p:spPr>
      </p:pic>
      <p:sp>
        <p:nvSpPr>
          <p:cNvPr id="11" name="テキスト ボックス 10">
            <a:extLst>
              <a:ext uri="{FF2B5EF4-FFF2-40B4-BE49-F238E27FC236}">
                <a16:creationId xmlns:a16="http://schemas.microsoft.com/office/drawing/2014/main" id="{86C40B6D-88D6-5AF1-D122-966921E27A50}"/>
              </a:ext>
            </a:extLst>
          </p:cNvPr>
          <p:cNvSpPr txBox="1"/>
          <p:nvPr/>
        </p:nvSpPr>
        <p:spPr>
          <a:xfrm>
            <a:off x="9838747" y="2107744"/>
            <a:ext cx="1626796"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主軸を求めて</a:t>
            </a:r>
            <a:endParaRPr kumimoji="1" lang="ja-JP" altLang="en-US" dirty="0">
              <a:latin typeface="メイリオ" panose="020B0604030504040204" pitchFamily="50" charset="-128"/>
              <a:ea typeface="メイリオ" panose="020B0604030504040204" pitchFamily="50" charset="-128"/>
            </a:endParaRPr>
          </a:p>
        </p:txBody>
      </p:sp>
      <p:sp>
        <p:nvSpPr>
          <p:cNvPr id="13" name="矢印: 折線 12">
            <a:extLst>
              <a:ext uri="{FF2B5EF4-FFF2-40B4-BE49-F238E27FC236}">
                <a16:creationId xmlns:a16="http://schemas.microsoft.com/office/drawing/2014/main" id="{CCB559CA-AC66-9CDD-B146-AB1218E11EBA}"/>
              </a:ext>
            </a:extLst>
          </p:cNvPr>
          <p:cNvSpPr/>
          <p:nvPr/>
        </p:nvSpPr>
        <p:spPr>
          <a:xfrm rot="5400000">
            <a:off x="9992560" y="2405709"/>
            <a:ext cx="744560" cy="887295"/>
          </a:xfrm>
          <a:prstGeom prst="bentArrow">
            <a:avLst>
              <a:gd name="adj1" fmla="val 25000"/>
              <a:gd name="adj2" fmla="val 30472"/>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矢印: 折線 16">
            <a:extLst>
              <a:ext uri="{FF2B5EF4-FFF2-40B4-BE49-F238E27FC236}">
                <a16:creationId xmlns:a16="http://schemas.microsoft.com/office/drawing/2014/main" id="{A48043A9-DB95-0289-939A-EA0326BECF76}"/>
              </a:ext>
            </a:extLst>
          </p:cNvPr>
          <p:cNvSpPr/>
          <p:nvPr/>
        </p:nvSpPr>
        <p:spPr>
          <a:xfrm rot="5400000" flipV="1">
            <a:off x="8331581" y="4161293"/>
            <a:ext cx="744560" cy="924480"/>
          </a:xfrm>
          <a:prstGeom prst="bentArrow">
            <a:avLst>
              <a:gd name="adj1" fmla="val 25000"/>
              <a:gd name="adj2" fmla="val 30472"/>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8" name="図 17" descr="グラフ が含まれている画像">
            <a:extLst>
              <a:ext uri="{FF2B5EF4-FFF2-40B4-BE49-F238E27FC236}">
                <a16:creationId xmlns:a16="http://schemas.microsoft.com/office/drawing/2014/main" id="{8830DCEE-2789-22D9-C11F-5D1858EE8D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0871" y="3340176"/>
            <a:ext cx="2416371" cy="1699642"/>
          </a:xfrm>
          <a:prstGeom prst="rect">
            <a:avLst/>
          </a:prstGeom>
          <a:ln>
            <a:noFill/>
          </a:ln>
          <a:effectLst>
            <a:outerShdw blurRad="190500" algn="tl" rotWithShape="0">
              <a:srgbClr val="000000">
                <a:alpha val="70000"/>
              </a:srgbClr>
            </a:outerShdw>
          </a:effectLst>
        </p:spPr>
      </p:pic>
      <p:sp>
        <p:nvSpPr>
          <p:cNvPr id="20" name="テキスト ボックス 19">
            <a:extLst>
              <a:ext uri="{FF2B5EF4-FFF2-40B4-BE49-F238E27FC236}">
                <a16:creationId xmlns:a16="http://schemas.microsoft.com/office/drawing/2014/main" id="{4D99B39E-FDE3-184A-ABCD-8378775D3A7B}"/>
              </a:ext>
            </a:extLst>
          </p:cNvPr>
          <p:cNvSpPr txBox="1"/>
          <p:nvPr/>
        </p:nvSpPr>
        <p:spPr>
          <a:xfrm>
            <a:off x="7894984" y="3567796"/>
            <a:ext cx="1385887" cy="646331"/>
          </a:xfrm>
          <a:prstGeom prst="rect">
            <a:avLst/>
          </a:prstGeom>
          <a:noFill/>
        </p:spPr>
        <p:txBody>
          <a:bodyPr wrap="square">
            <a:spAutoFit/>
          </a:bodyPr>
          <a:lstStyle/>
          <a:p>
            <a:r>
              <a:rPr kumimoji="1" lang="ja-JP" altLang="en-US" sz="1800" dirty="0">
                <a:latin typeface="メイリオ" panose="020B0604030504040204" pitchFamily="50" charset="-128"/>
                <a:ea typeface="メイリオ" panose="020B0604030504040204" pitchFamily="50" charset="-128"/>
              </a:rPr>
              <a:t>各断面を</a:t>
            </a:r>
            <a:br>
              <a:rPr kumimoji="1" lang="en-US" altLang="ja-JP" sz="1800" dirty="0">
                <a:latin typeface="メイリオ" panose="020B0604030504040204" pitchFamily="50" charset="-128"/>
                <a:ea typeface="メイリオ" panose="020B0604030504040204" pitchFamily="50" charset="-128"/>
              </a:rPr>
            </a:br>
            <a:r>
              <a:rPr kumimoji="1" lang="ja-JP" altLang="en-US" sz="1800" dirty="0">
                <a:latin typeface="メイリオ" panose="020B0604030504040204" pitchFamily="50" charset="-128"/>
                <a:ea typeface="メイリオ" panose="020B0604030504040204" pitchFamily="50" charset="-128"/>
              </a:rPr>
              <a:t>取り出し</a:t>
            </a:r>
            <a:r>
              <a:rPr kumimoji="1" lang="en-US" altLang="ja-JP" sz="1800" dirty="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p:txBody>
      </p:sp>
      <p:pic>
        <p:nvPicPr>
          <p:cNvPr id="21" name="図 20" descr="ダイアグラム&#10;&#10;中程度の精度で">
            <a:extLst>
              <a:ext uri="{FF2B5EF4-FFF2-40B4-BE49-F238E27FC236}">
                <a16:creationId xmlns:a16="http://schemas.microsoft.com/office/drawing/2014/main" id="{14B1CC71-B27B-6107-1170-47D91FABB9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8523" y="5112171"/>
            <a:ext cx="2416371" cy="1599903"/>
          </a:xfrm>
          <a:prstGeom prst="rect">
            <a:avLst/>
          </a:prstGeom>
          <a:ln>
            <a:noFill/>
          </a:ln>
          <a:effectLst>
            <a:outerShdw blurRad="190500" algn="tl" rotWithShape="0">
              <a:srgbClr val="000000">
                <a:alpha val="70000"/>
              </a:srgbClr>
            </a:outerShdw>
          </a:effectLst>
        </p:spPr>
      </p:pic>
      <p:sp>
        <p:nvSpPr>
          <p:cNvPr id="23" name="テキスト ボックス 22">
            <a:extLst>
              <a:ext uri="{FF2B5EF4-FFF2-40B4-BE49-F238E27FC236}">
                <a16:creationId xmlns:a16="http://schemas.microsoft.com/office/drawing/2014/main" id="{75034815-0BD7-E8C9-B34E-40FECCCED741}"/>
              </a:ext>
            </a:extLst>
          </p:cNvPr>
          <p:cNvSpPr txBox="1"/>
          <p:nvPr/>
        </p:nvSpPr>
        <p:spPr>
          <a:xfrm>
            <a:off x="9838747" y="5656175"/>
            <a:ext cx="2023158" cy="646331"/>
          </a:xfrm>
          <a:prstGeom prst="rect">
            <a:avLst/>
          </a:prstGeom>
          <a:noFill/>
        </p:spPr>
        <p:txBody>
          <a:bodyPr wrap="square">
            <a:spAutoFit/>
          </a:bodyPr>
          <a:lstStyle/>
          <a:p>
            <a:r>
              <a:rPr lang="ja-JP" altLang="en-US" sz="1800" dirty="0">
                <a:latin typeface="メイリオ" panose="020B0604030504040204" pitchFamily="50" charset="-128"/>
                <a:ea typeface="メイリオ" panose="020B0604030504040204" pitchFamily="50" charset="-128"/>
              </a:rPr>
              <a:t>断面形状と</a:t>
            </a:r>
            <a:endParaRPr lang="en-US" altLang="ja-JP" sz="1800" dirty="0">
              <a:latin typeface="メイリオ" panose="020B0604030504040204" pitchFamily="50" charset="-128"/>
              <a:ea typeface="メイリオ" panose="020B0604030504040204" pitchFamily="50" charset="-128"/>
            </a:endParaRPr>
          </a:p>
          <a:p>
            <a:r>
              <a:rPr lang="ja-JP" altLang="en-US" sz="1800" dirty="0">
                <a:latin typeface="メイリオ" panose="020B0604030504040204" pitchFamily="50" charset="-128"/>
                <a:ea typeface="メイリオ" panose="020B0604030504040204" pitchFamily="50" charset="-128"/>
              </a:rPr>
              <a:t>　寸法を求める</a:t>
            </a:r>
            <a:endParaRPr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06023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57745" y="1024314"/>
            <a:ext cx="11208229" cy="910078"/>
          </a:xfrm>
        </p:spPr>
        <p:txBody>
          <a:bodyPr/>
          <a:lstStyle/>
          <a:p>
            <a:r>
              <a:rPr kumimoji="1" lang="ja-JP" altLang="en-US" dirty="0">
                <a:latin typeface="メイリオ" panose="020B0604030504040204" pitchFamily="50" charset="-128"/>
                <a:ea typeface="メイリオ" panose="020B0604030504040204" pitchFamily="50" charset="-128"/>
              </a:rPr>
              <a:t>断面の</a:t>
            </a:r>
            <a:r>
              <a:rPr kumimoji="1" lang="ja-JP" altLang="en-US" dirty="0">
                <a:solidFill>
                  <a:srgbClr val="7030A0"/>
                </a:solidFill>
                <a:latin typeface="メイリオ" panose="020B0604030504040204" pitchFamily="50" charset="-128"/>
                <a:ea typeface="メイリオ" panose="020B0604030504040204" pitchFamily="50" charset="-128"/>
              </a:rPr>
              <a:t>形を判別</a:t>
            </a:r>
            <a:r>
              <a:rPr kumimoji="1" lang="ja-JP" altLang="en-US" dirty="0">
                <a:latin typeface="メイリオ" panose="020B0604030504040204" pitchFamily="50" charset="-128"/>
                <a:ea typeface="メイリオ" panose="020B0604030504040204" pitchFamily="50" charset="-128"/>
              </a:rPr>
              <a:t>し、その具体的な</a:t>
            </a:r>
            <a:r>
              <a:rPr kumimoji="1" lang="ja-JP" altLang="en-US" dirty="0">
                <a:solidFill>
                  <a:srgbClr val="7030A0"/>
                </a:solidFill>
                <a:latin typeface="メイリオ" panose="020B0604030504040204" pitchFamily="50" charset="-128"/>
                <a:ea typeface="メイリオ" panose="020B0604030504040204" pitchFamily="50" charset="-128"/>
              </a:rPr>
              <a:t>断面寸法を求める</a:t>
            </a:r>
            <a:endParaRPr kumimoji="1" lang="ja-JP" altLang="en-US" dirty="0">
              <a:latin typeface="メイリオ" panose="020B0604030504040204" pitchFamily="50" charset="-128"/>
              <a:ea typeface="メイリオ" panose="020B0604030504040204" pitchFamily="50" charset="-128"/>
            </a:endParaRP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lnSpcReduction="10000"/>
          </a:bodyPr>
          <a:lstStyle/>
          <a:p>
            <a:r>
              <a:rPr kumimoji="1" lang="ja-JP" altLang="en-US" dirty="0">
                <a:solidFill>
                  <a:srgbClr val="7030A0"/>
                </a:solidFill>
                <a:latin typeface="メイリオ" panose="020B0604030504040204" pitchFamily="50" charset="-128"/>
                <a:ea typeface="メイリオ" panose="020B0604030504040204" pitchFamily="50" charset="-128"/>
              </a:rPr>
              <a:t>点群処理</a:t>
            </a:r>
            <a:r>
              <a:rPr kumimoji="1" lang="ja-JP" altLang="en-US" dirty="0">
                <a:latin typeface="メイリオ" panose="020B0604030504040204" pitchFamily="50" charset="-128"/>
                <a:ea typeface="メイリオ" panose="020B0604030504040204" pitchFamily="50" charset="-128"/>
              </a:rPr>
              <a:t>の全体的な流れ</a:t>
            </a:r>
            <a:endParaRPr kumimoji="1" lang="ja-JP" altLang="en-US" dirty="0"/>
          </a:p>
        </p:txBody>
      </p:sp>
      <p:grpSp>
        <p:nvGrpSpPr>
          <p:cNvPr id="3" name="グループ化 2">
            <a:extLst>
              <a:ext uri="{FF2B5EF4-FFF2-40B4-BE49-F238E27FC236}">
                <a16:creationId xmlns:a16="http://schemas.microsoft.com/office/drawing/2014/main" id="{98D58FBE-45C9-70BE-CCAA-458B773F8633}"/>
              </a:ext>
            </a:extLst>
          </p:cNvPr>
          <p:cNvGrpSpPr/>
          <p:nvPr/>
        </p:nvGrpSpPr>
        <p:grpSpPr>
          <a:xfrm>
            <a:off x="640894" y="1989271"/>
            <a:ext cx="6405420" cy="4475903"/>
            <a:chOff x="457745" y="1979223"/>
            <a:chExt cx="6405420" cy="4475903"/>
          </a:xfrm>
        </p:grpSpPr>
        <p:sp>
          <p:nvSpPr>
            <p:cNvPr id="5" name="四角形: 角を丸くする 4">
              <a:extLst>
                <a:ext uri="{FF2B5EF4-FFF2-40B4-BE49-F238E27FC236}">
                  <a16:creationId xmlns:a16="http://schemas.microsoft.com/office/drawing/2014/main" id="{084510A3-7801-81F3-E39A-54D81CF6D86F}"/>
                </a:ext>
              </a:extLst>
            </p:cNvPr>
            <p:cNvSpPr/>
            <p:nvPr/>
          </p:nvSpPr>
          <p:spPr>
            <a:xfrm>
              <a:off x="457745" y="1979223"/>
              <a:ext cx="6405420" cy="1076307"/>
            </a:xfrm>
            <a:prstGeom prst="roundRect">
              <a:avLst/>
            </a:prstGeom>
            <a:solidFill>
              <a:schemeClr val="accent1">
                <a:lumMod val="20000"/>
                <a:lumOff val="80000"/>
              </a:schemeClr>
            </a:solidFill>
            <a:ln w="5715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3600" dirty="0">
                  <a:solidFill>
                    <a:schemeClr val="tx1"/>
                  </a:solidFill>
                </a:rPr>
                <a:t>要素の</a:t>
              </a:r>
              <a:r>
                <a:rPr kumimoji="1" lang="ja-JP" altLang="en-US" sz="3600" b="1" u="sng" dirty="0">
                  <a:solidFill>
                    <a:schemeClr val="tx1"/>
                  </a:solidFill>
                </a:rPr>
                <a:t>軸線方向の決定</a:t>
              </a:r>
            </a:p>
          </p:txBody>
        </p:sp>
        <p:sp>
          <p:nvSpPr>
            <p:cNvPr id="27" name="テキスト ボックス 26">
              <a:extLst>
                <a:ext uri="{FF2B5EF4-FFF2-40B4-BE49-F238E27FC236}">
                  <a16:creationId xmlns:a16="http://schemas.microsoft.com/office/drawing/2014/main" id="{95ADCD4D-D1CA-12B1-F2CA-B6D68C611780}"/>
                </a:ext>
              </a:extLst>
            </p:cNvPr>
            <p:cNvSpPr txBox="1"/>
            <p:nvPr/>
          </p:nvSpPr>
          <p:spPr>
            <a:xfrm>
              <a:off x="596505" y="2255767"/>
              <a:ext cx="458713" cy="523220"/>
            </a:xfrm>
            <a:prstGeom prst="rect">
              <a:avLst/>
            </a:prstGeom>
            <a:noFill/>
          </p:spPr>
          <p:txBody>
            <a:bodyPr wrap="square" rtlCol="0">
              <a:spAutoFit/>
            </a:bodyPr>
            <a:lstStyle/>
            <a:p>
              <a:r>
                <a:rPr kumimoji="1" lang="ja-JP" altLang="en-US" sz="2800" dirty="0">
                  <a:solidFill>
                    <a:srgbClr val="7030A0"/>
                  </a:solidFill>
                </a:rPr>
                <a:t>１</a:t>
              </a:r>
            </a:p>
          </p:txBody>
        </p:sp>
        <p:sp>
          <p:nvSpPr>
            <p:cNvPr id="28" name="四角形: 角を丸くする 27">
              <a:extLst>
                <a:ext uri="{FF2B5EF4-FFF2-40B4-BE49-F238E27FC236}">
                  <a16:creationId xmlns:a16="http://schemas.microsoft.com/office/drawing/2014/main" id="{6ABCD4C6-A9B6-09DE-A4C3-098BCBCD969A}"/>
                </a:ext>
              </a:extLst>
            </p:cNvPr>
            <p:cNvSpPr/>
            <p:nvPr/>
          </p:nvSpPr>
          <p:spPr>
            <a:xfrm>
              <a:off x="457745" y="3679021"/>
              <a:ext cx="6405420" cy="1076307"/>
            </a:xfrm>
            <a:prstGeom prst="roundRect">
              <a:avLst/>
            </a:prstGeom>
            <a:solidFill>
              <a:schemeClr val="bg1"/>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600" dirty="0"/>
                <a:t>断面の</a:t>
              </a:r>
              <a:r>
                <a:rPr kumimoji="1" lang="ja-JP" altLang="en-US" sz="3600" b="1" u="sng" dirty="0">
                  <a:solidFill>
                    <a:schemeClr val="tx1"/>
                  </a:solidFill>
                </a:rPr>
                <a:t>形状判別</a:t>
              </a:r>
            </a:p>
          </p:txBody>
        </p:sp>
        <p:sp>
          <p:nvSpPr>
            <p:cNvPr id="29" name="テキスト ボックス 28">
              <a:extLst>
                <a:ext uri="{FF2B5EF4-FFF2-40B4-BE49-F238E27FC236}">
                  <a16:creationId xmlns:a16="http://schemas.microsoft.com/office/drawing/2014/main" id="{07CC21B0-346F-FEB8-7002-58670C351DC6}"/>
                </a:ext>
              </a:extLst>
            </p:cNvPr>
            <p:cNvSpPr txBox="1"/>
            <p:nvPr/>
          </p:nvSpPr>
          <p:spPr>
            <a:xfrm>
              <a:off x="596505" y="3955565"/>
              <a:ext cx="458713" cy="523220"/>
            </a:xfrm>
            <a:prstGeom prst="rect">
              <a:avLst/>
            </a:prstGeom>
            <a:noFill/>
          </p:spPr>
          <p:txBody>
            <a:bodyPr wrap="square" rtlCol="0">
              <a:spAutoFit/>
            </a:bodyPr>
            <a:lstStyle/>
            <a:p>
              <a:r>
                <a:rPr kumimoji="1" lang="ja-JP" altLang="en-US" sz="2800" dirty="0">
                  <a:solidFill>
                    <a:srgbClr val="7030A0"/>
                  </a:solidFill>
                </a:rPr>
                <a:t>２</a:t>
              </a:r>
            </a:p>
          </p:txBody>
        </p:sp>
        <p:sp>
          <p:nvSpPr>
            <p:cNvPr id="30" name="四角形: 角を丸くする 29">
              <a:extLst>
                <a:ext uri="{FF2B5EF4-FFF2-40B4-BE49-F238E27FC236}">
                  <a16:creationId xmlns:a16="http://schemas.microsoft.com/office/drawing/2014/main" id="{164A0839-E067-E2AA-4FA0-C895084456C5}"/>
                </a:ext>
              </a:extLst>
            </p:cNvPr>
            <p:cNvSpPr/>
            <p:nvPr/>
          </p:nvSpPr>
          <p:spPr>
            <a:xfrm>
              <a:off x="457745" y="5378819"/>
              <a:ext cx="6405420" cy="1076307"/>
            </a:xfrm>
            <a:prstGeom prst="roundRect">
              <a:avLst/>
            </a:prstGeom>
            <a:solidFill>
              <a:schemeClr val="bg1"/>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600" dirty="0"/>
                <a:t>断面形状の</a:t>
              </a:r>
              <a:r>
                <a:rPr kumimoji="1" lang="ja-JP" altLang="en-US" sz="3600" b="1" u="sng" dirty="0">
                  <a:solidFill>
                    <a:schemeClr val="tx1"/>
                  </a:solidFill>
                </a:rPr>
                <a:t>同定</a:t>
              </a:r>
            </a:p>
          </p:txBody>
        </p:sp>
        <p:sp>
          <p:nvSpPr>
            <p:cNvPr id="31" name="テキスト ボックス 30">
              <a:extLst>
                <a:ext uri="{FF2B5EF4-FFF2-40B4-BE49-F238E27FC236}">
                  <a16:creationId xmlns:a16="http://schemas.microsoft.com/office/drawing/2014/main" id="{77701E75-B66D-EA4E-DE0B-26CB7A7DAF28}"/>
                </a:ext>
              </a:extLst>
            </p:cNvPr>
            <p:cNvSpPr txBox="1"/>
            <p:nvPr/>
          </p:nvSpPr>
          <p:spPr>
            <a:xfrm>
              <a:off x="596505" y="5686510"/>
              <a:ext cx="458713" cy="523220"/>
            </a:xfrm>
            <a:prstGeom prst="rect">
              <a:avLst/>
            </a:prstGeom>
            <a:noFill/>
          </p:spPr>
          <p:txBody>
            <a:bodyPr wrap="square" rtlCol="0">
              <a:spAutoFit/>
            </a:bodyPr>
            <a:lstStyle/>
            <a:p>
              <a:r>
                <a:rPr kumimoji="1" lang="ja-JP" altLang="en-US" sz="2800" dirty="0">
                  <a:solidFill>
                    <a:srgbClr val="7030A0"/>
                  </a:solidFill>
                </a:rPr>
                <a:t>３</a:t>
              </a:r>
            </a:p>
          </p:txBody>
        </p:sp>
        <p:sp>
          <p:nvSpPr>
            <p:cNvPr id="32" name="矢印: 下 31">
              <a:extLst>
                <a:ext uri="{FF2B5EF4-FFF2-40B4-BE49-F238E27FC236}">
                  <a16:creationId xmlns:a16="http://schemas.microsoft.com/office/drawing/2014/main" id="{6BDC1736-9A04-A3B7-DBB9-456A51B8CB34}"/>
                </a:ext>
              </a:extLst>
            </p:cNvPr>
            <p:cNvSpPr/>
            <p:nvPr/>
          </p:nvSpPr>
          <p:spPr>
            <a:xfrm>
              <a:off x="3384125" y="3147646"/>
              <a:ext cx="552659" cy="49369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下 32">
              <a:extLst>
                <a:ext uri="{FF2B5EF4-FFF2-40B4-BE49-F238E27FC236}">
                  <a16:creationId xmlns:a16="http://schemas.microsoft.com/office/drawing/2014/main" id="{229E3809-026A-9FEB-A94C-2D60EC77032B}"/>
                </a:ext>
              </a:extLst>
            </p:cNvPr>
            <p:cNvSpPr/>
            <p:nvPr/>
          </p:nvSpPr>
          <p:spPr>
            <a:xfrm>
              <a:off x="3384125" y="4820226"/>
              <a:ext cx="552659" cy="49369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矢印: U ターン 5">
            <a:extLst>
              <a:ext uri="{FF2B5EF4-FFF2-40B4-BE49-F238E27FC236}">
                <a16:creationId xmlns:a16="http://schemas.microsoft.com/office/drawing/2014/main" id="{9F1693EE-47AF-2A55-8953-789869DD1E6D}"/>
              </a:ext>
            </a:extLst>
          </p:cNvPr>
          <p:cNvSpPr/>
          <p:nvPr/>
        </p:nvSpPr>
        <p:spPr>
          <a:xfrm rot="16200000">
            <a:off x="-558756" y="3164606"/>
            <a:ext cx="1897326" cy="358662"/>
          </a:xfrm>
          <a:prstGeom prst="uturnArrow">
            <a:avLst>
              <a:gd name="adj1" fmla="val 27985"/>
              <a:gd name="adj2" fmla="val 25000"/>
              <a:gd name="adj3" fmla="val 25000"/>
              <a:gd name="adj4" fmla="val 43750"/>
              <a:gd name="adj5" fmla="val 10000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solidFill>
                <a:schemeClr val="tx1"/>
              </a:solidFill>
            </a:endParaRPr>
          </a:p>
        </p:txBody>
      </p:sp>
      <p:pic>
        <p:nvPicPr>
          <p:cNvPr id="7" name="図 6" descr="ダイアグラム">
            <a:extLst>
              <a:ext uri="{FF2B5EF4-FFF2-40B4-BE49-F238E27FC236}">
                <a16:creationId xmlns:a16="http://schemas.microsoft.com/office/drawing/2014/main" id="{99B8A5E2-D545-3598-7AAD-40D46D095D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8523" y="1751387"/>
            <a:ext cx="2416371" cy="1552074"/>
          </a:xfrm>
          <a:prstGeom prst="rect">
            <a:avLst/>
          </a:prstGeom>
          <a:ln>
            <a:noFill/>
          </a:ln>
          <a:effectLst>
            <a:outerShdw blurRad="190500" algn="tl" rotWithShape="0">
              <a:srgbClr val="000000">
                <a:alpha val="70000"/>
              </a:srgbClr>
            </a:outerShdw>
          </a:effectLst>
        </p:spPr>
      </p:pic>
      <p:sp>
        <p:nvSpPr>
          <p:cNvPr id="8" name="テキスト ボックス 7">
            <a:extLst>
              <a:ext uri="{FF2B5EF4-FFF2-40B4-BE49-F238E27FC236}">
                <a16:creationId xmlns:a16="http://schemas.microsoft.com/office/drawing/2014/main" id="{F27971B4-DA5F-BC37-1CDA-01615360D842}"/>
              </a:ext>
            </a:extLst>
          </p:cNvPr>
          <p:cNvSpPr txBox="1"/>
          <p:nvPr/>
        </p:nvSpPr>
        <p:spPr>
          <a:xfrm>
            <a:off x="9838747" y="2107744"/>
            <a:ext cx="1626796"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主軸を求めて</a:t>
            </a:r>
            <a:endParaRPr kumimoji="1" lang="ja-JP" altLang="en-US" dirty="0">
              <a:latin typeface="メイリオ" panose="020B0604030504040204" pitchFamily="50" charset="-128"/>
              <a:ea typeface="メイリオ" panose="020B0604030504040204" pitchFamily="50" charset="-128"/>
            </a:endParaRPr>
          </a:p>
        </p:txBody>
      </p:sp>
      <p:sp>
        <p:nvSpPr>
          <p:cNvPr id="9" name="矢印: 折線 8">
            <a:extLst>
              <a:ext uri="{FF2B5EF4-FFF2-40B4-BE49-F238E27FC236}">
                <a16:creationId xmlns:a16="http://schemas.microsoft.com/office/drawing/2014/main" id="{45DA1662-238F-6E98-4171-81CD5A678FFB}"/>
              </a:ext>
            </a:extLst>
          </p:cNvPr>
          <p:cNvSpPr/>
          <p:nvPr/>
        </p:nvSpPr>
        <p:spPr>
          <a:xfrm rot="5400000">
            <a:off x="9992560" y="2405709"/>
            <a:ext cx="744560" cy="887295"/>
          </a:xfrm>
          <a:prstGeom prst="bentArrow">
            <a:avLst>
              <a:gd name="adj1" fmla="val 25000"/>
              <a:gd name="adj2" fmla="val 30472"/>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矢印: 折線 9">
            <a:extLst>
              <a:ext uri="{FF2B5EF4-FFF2-40B4-BE49-F238E27FC236}">
                <a16:creationId xmlns:a16="http://schemas.microsoft.com/office/drawing/2014/main" id="{B42F84FA-3FD2-64AE-FD17-72C865EC5391}"/>
              </a:ext>
            </a:extLst>
          </p:cNvPr>
          <p:cNvSpPr/>
          <p:nvPr/>
        </p:nvSpPr>
        <p:spPr>
          <a:xfrm rot="5400000" flipV="1">
            <a:off x="8331581" y="4161293"/>
            <a:ext cx="744560" cy="924480"/>
          </a:xfrm>
          <a:prstGeom prst="bentArrow">
            <a:avLst>
              <a:gd name="adj1" fmla="val 25000"/>
              <a:gd name="adj2" fmla="val 30472"/>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1" name="図 10" descr="グラフ が含まれている画像">
            <a:extLst>
              <a:ext uri="{FF2B5EF4-FFF2-40B4-BE49-F238E27FC236}">
                <a16:creationId xmlns:a16="http://schemas.microsoft.com/office/drawing/2014/main" id="{395C0E89-7EDE-A6CB-1A61-61EDA55237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0871" y="3340176"/>
            <a:ext cx="2416371" cy="1699642"/>
          </a:xfrm>
          <a:prstGeom prst="rect">
            <a:avLst/>
          </a:prstGeom>
          <a:ln>
            <a:noFill/>
          </a:ln>
          <a:effectLst>
            <a:outerShdw blurRad="190500" algn="tl" rotWithShape="0">
              <a:srgbClr val="000000">
                <a:alpha val="70000"/>
              </a:srgbClr>
            </a:outerShdw>
          </a:effectLst>
        </p:spPr>
      </p:pic>
      <p:sp>
        <p:nvSpPr>
          <p:cNvPr id="13" name="テキスト ボックス 12">
            <a:extLst>
              <a:ext uri="{FF2B5EF4-FFF2-40B4-BE49-F238E27FC236}">
                <a16:creationId xmlns:a16="http://schemas.microsoft.com/office/drawing/2014/main" id="{23780C4E-DFE4-931E-70D1-6831ECEEBE03}"/>
              </a:ext>
            </a:extLst>
          </p:cNvPr>
          <p:cNvSpPr txBox="1"/>
          <p:nvPr/>
        </p:nvSpPr>
        <p:spPr>
          <a:xfrm>
            <a:off x="7894984" y="3567796"/>
            <a:ext cx="1385887" cy="646331"/>
          </a:xfrm>
          <a:prstGeom prst="rect">
            <a:avLst/>
          </a:prstGeom>
          <a:noFill/>
        </p:spPr>
        <p:txBody>
          <a:bodyPr wrap="square">
            <a:spAutoFit/>
          </a:bodyPr>
          <a:lstStyle/>
          <a:p>
            <a:r>
              <a:rPr kumimoji="1" lang="ja-JP" altLang="en-US" sz="1800" dirty="0">
                <a:latin typeface="メイリオ" panose="020B0604030504040204" pitchFamily="50" charset="-128"/>
                <a:ea typeface="メイリオ" panose="020B0604030504040204" pitchFamily="50" charset="-128"/>
              </a:rPr>
              <a:t>各断面を</a:t>
            </a:r>
            <a:br>
              <a:rPr kumimoji="1" lang="en-US" altLang="ja-JP" sz="1800" dirty="0">
                <a:latin typeface="メイリオ" panose="020B0604030504040204" pitchFamily="50" charset="-128"/>
                <a:ea typeface="メイリオ" panose="020B0604030504040204" pitchFamily="50" charset="-128"/>
              </a:rPr>
            </a:br>
            <a:r>
              <a:rPr kumimoji="1" lang="ja-JP" altLang="en-US" sz="1800" dirty="0">
                <a:latin typeface="メイリオ" panose="020B0604030504040204" pitchFamily="50" charset="-128"/>
                <a:ea typeface="メイリオ" panose="020B0604030504040204" pitchFamily="50" charset="-128"/>
              </a:rPr>
              <a:t>取り出し</a:t>
            </a:r>
            <a:r>
              <a:rPr kumimoji="1" lang="en-US" altLang="ja-JP" sz="1800" dirty="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p:txBody>
      </p:sp>
      <p:pic>
        <p:nvPicPr>
          <p:cNvPr id="14" name="図 13" descr="ダイアグラム&#10;&#10;中程度の精度で">
            <a:extLst>
              <a:ext uri="{FF2B5EF4-FFF2-40B4-BE49-F238E27FC236}">
                <a16:creationId xmlns:a16="http://schemas.microsoft.com/office/drawing/2014/main" id="{8107E5FE-5F26-C337-6472-AB0D339441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8523" y="5112171"/>
            <a:ext cx="2416371" cy="1599903"/>
          </a:xfrm>
          <a:prstGeom prst="rect">
            <a:avLst/>
          </a:prstGeom>
          <a:ln>
            <a:noFill/>
          </a:ln>
          <a:effectLst>
            <a:outerShdw blurRad="190500" algn="tl" rotWithShape="0">
              <a:srgbClr val="000000">
                <a:alpha val="70000"/>
              </a:srgbClr>
            </a:outerShdw>
          </a:effectLst>
        </p:spPr>
      </p:pic>
      <p:sp>
        <p:nvSpPr>
          <p:cNvPr id="15" name="テキスト ボックス 14">
            <a:extLst>
              <a:ext uri="{FF2B5EF4-FFF2-40B4-BE49-F238E27FC236}">
                <a16:creationId xmlns:a16="http://schemas.microsoft.com/office/drawing/2014/main" id="{CDAA691C-B69C-E14B-1F10-BA4BBE08F28C}"/>
              </a:ext>
            </a:extLst>
          </p:cNvPr>
          <p:cNvSpPr txBox="1"/>
          <p:nvPr/>
        </p:nvSpPr>
        <p:spPr>
          <a:xfrm>
            <a:off x="9838747" y="5656175"/>
            <a:ext cx="2023158" cy="646331"/>
          </a:xfrm>
          <a:prstGeom prst="rect">
            <a:avLst/>
          </a:prstGeom>
          <a:noFill/>
        </p:spPr>
        <p:txBody>
          <a:bodyPr wrap="square">
            <a:spAutoFit/>
          </a:bodyPr>
          <a:lstStyle/>
          <a:p>
            <a:r>
              <a:rPr lang="ja-JP" altLang="en-US" sz="1800" dirty="0">
                <a:latin typeface="メイリオ" panose="020B0604030504040204" pitchFamily="50" charset="-128"/>
                <a:ea typeface="メイリオ" panose="020B0604030504040204" pitchFamily="50" charset="-128"/>
              </a:rPr>
              <a:t>断面形状と</a:t>
            </a:r>
            <a:endParaRPr lang="en-US" altLang="ja-JP" sz="1800" dirty="0">
              <a:latin typeface="メイリオ" panose="020B0604030504040204" pitchFamily="50" charset="-128"/>
              <a:ea typeface="メイリオ" panose="020B0604030504040204" pitchFamily="50" charset="-128"/>
            </a:endParaRPr>
          </a:p>
          <a:p>
            <a:r>
              <a:rPr lang="ja-JP" altLang="en-US" sz="1800" dirty="0">
                <a:latin typeface="メイリオ" panose="020B0604030504040204" pitchFamily="50" charset="-128"/>
                <a:ea typeface="メイリオ" panose="020B0604030504040204" pitchFamily="50" charset="-128"/>
              </a:rPr>
              <a:t>　寸法を求める</a:t>
            </a:r>
            <a:endParaRPr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70429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361717" y="1406949"/>
            <a:ext cx="11646474" cy="915018"/>
          </a:xfrm>
        </p:spPr>
        <p:txBody>
          <a:bodyPr/>
          <a:lstStyle/>
          <a:p>
            <a:r>
              <a:rPr lang="ja-JP" altLang="en-US" dirty="0">
                <a:latin typeface="メイリオ" panose="020B0604030504040204" pitchFamily="50" charset="-128"/>
                <a:ea typeface="メイリオ" panose="020B0604030504040204" pitchFamily="50" charset="-128"/>
              </a:rPr>
              <a:t>点群の分布の</a:t>
            </a:r>
            <a:r>
              <a:rPr lang="ja-JP" altLang="en-US" u="sng" dirty="0">
                <a:solidFill>
                  <a:srgbClr val="7030A0"/>
                </a:solidFill>
                <a:latin typeface="Meiryo" panose="020B0604030504040204" pitchFamily="34" charset="-128"/>
                <a:ea typeface="Meiryo" panose="020B0604030504040204" pitchFamily="34" charset="-128"/>
              </a:rPr>
              <a:t>慣性行列の最大固有値をもつ固有ベクトル</a:t>
            </a:r>
            <a:br>
              <a:rPr lang="ja-JP" altLang="en-US" u="sng" dirty="0">
                <a:solidFill>
                  <a:srgbClr val="7030A0"/>
                </a:solidFill>
                <a:latin typeface="Meiryo" panose="020B0604030504040204" pitchFamily="34" charset="-128"/>
                <a:ea typeface="Meiryo" panose="020B0604030504040204" pitchFamily="34" charset="-128"/>
              </a:rPr>
            </a:br>
            <a:r>
              <a:rPr lang="ja-JP" altLang="en-US" dirty="0">
                <a:solidFill>
                  <a:srgbClr val="7030A0"/>
                </a:solidFill>
                <a:latin typeface="Meiryo" panose="020B0604030504040204" pitchFamily="34" charset="-128"/>
                <a:ea typeface="Meiryo" panose="020B0604030504040204" pitchFamily="34" charset="-128"/>
              </a:rPr>
              <a:t>　　　　　　　　　　　　　　　　　</a:t>
            </a:r>
            <a:r>
              <a:rPr lang="ja-JP" altLang="en-US" dirty="0">
                <a:latin typeface="Meiryo" panose="020B0604030504040204" pitchFamily="34" charset="-128"/>
                <a:ea typeface="Meiryo" panose="020B0604030504040204" pitchFamily="34" charset="-128"/>
              </a:rPr>
              <a:t>を要素軸線とする</a:t>
            </a:r>
            <a:endParaRPr kumimoji="1" lang="ja-JP" altLang="en-US" dirty="0">
              <a:latin typeface="メイリオ" panose="020B0604030504040204" pitchFamily="50" charset="-128"/>
              <a:ea typeface="メイリオ" panose="020B0604030504040204" pitchFamily="50" charset="-128"/>
            </a:endParaRP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lnSpcReduction="10000"/>
          </a:bodyPr>
          <a:lstStyle/>
          <a:p>
            <a:r>
              <a:rPr kumimoji="1" lang="ja-JP" altLang="en-US" dirty="0">
                <a:latin typeface="メイリオ" panose="020B0604030504040204" pitchFamily="50" charset="-128"/>
                <a:ea typeface="メイリオ" panose="020B0604030504040204" pitchFamily="50" charset="-128"/>
              </a:rPr>
              <a:t>１．</a:t>
            </a:r>
            <a:r>
              <a:rPr lang="ja-JP" altLang="en-US" dirty="0"/>
              <a:t>要素の</a:t>
            </a:r>
            <a:r>
              <a:rPr kumimoji="1" lang="ja-JP" altLang="en-US" dirty="0">
                <a:latin typeface="メイリオ" panose="020B0604030504040204" pitchFamily="50" charset="-128"/>
                <a:ea typeface="メイリオ" panose="020B0604030504040204" pitchFamily="50" charset="-128"/>
              </a:rPr>
              <a:t>軸線方向の決定</a:t>
            </a:r>
            <a:endParaRPr kumimoji="1" lang="ja-JP" altLang="en-US" dirty="0"/>
          </a:p>
        </p:txBody>
      </p:sp>
      <p:sp>
        <p:nvSpPr>
          <p:cNvPr id="22" name="角丸四角形吹き出し 21">
            <a:extLst>
              <a:ext uri="{FF2B5EF4-FFF2-40B4-BE49-F238E27FC236}">
                <a16:creationId xmlns:a16="http://schemas.microsoft.com/office/drawing/2014/main" id="{DAC3AE3F-FE3E-3EA0-DE08-ECBC3DB56839}"/>
              </a:ext>
            </a:extLst>
          </p:cNvPr>
          <p:cNvSpPr/>
          <p:nvPr/>
        </p:nvSpPr>
        <p:spPr>
          <a:xfrm>
            <a:off x="1570576" y="5278454"/>
            <a:ext cx="3898065" cy="960986"/>
          </a:xfrm>
          <a:prstGeom prst="wedgeRoundRectCallout">
            <a:avLst>
              <a:gd name="adj1" fmla="val -36024"/>
              <a:gd name="adj2" fmla="val -110427"/>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Meiryo" panose="020B0604030504040204" pitchFamily="34" charset="-128"/>
                <a:ea typeface="Meiryo" panose="020B0604030504040204" pitchFamily="34" charset="-128"/>
              </a:rPr>
              <a:t>各行ベクトルの大きさが，</a:t>
            </a:r>
            <a:br>
              <a:rPr kumimoji="1" lang="en-US" altLang="ja-JP" sz="2000" dirty="0">
                <a:solidFill>
                  <a:schemeClr val="tx1"/>
                </a:solidFill>
                <a:latin typeface="Meiryo" panose="020B0604030504040204" pitchFamily="34" charset="-128"/>
                <a:ea typeface="Meiryo" panose="020B0604030504040204" pitchFamily="34" charset="-128"/>
              </a:rPr>
            </a:br>
            <a:r>
              <a:rPr kumimoji="1" lang="ja-JP" altLang="en-US" sz="2000" dirty="0">
                <a:solidFill>
                  <a:schemeClr val="tx1"/>
                </a:solidFill>
                <a:latin typeface="Meiryo" panose="020B0604030504040204" pitchFamily="34" charset="-128"/>
                <a:ea typeface="Meiryo" panose="020B0604030504040204" pitchFamily="34" charset="-128"/>
              </a:rPr>
              <a:t>その系の</a:t>
            </a:r>
            <a:r>
              <a:rPr kumimoji="1" lang="ja-JP" altLang="en-US" sz="2000" b="1" dirty="0">
                <a:solidFill>
                  <a:schemeClr val="tx1"/>
                </a:solidFill>
                <a:latin typeface="Meiryo" panose="020B0604030504040204" pitchFamily="34" charset="-128"/>
                <a:ea typeface="Meiryo" panose="020B0604030504040204" pitchFamily="34" charset="-128"/>
              </a:rPr>
              <a:t>慣性力の大きさを示す</a:t>
            </a:r>
          </a:p>
        </p:txBody>
      </p:sp>
      <p:sp>
        <p:nvSpPr>
          <p:cNvPr id="23" name="右矢印 22">
            <a:extLst>
              <a:ext uri="{FF2B5EF4-FFF2-40B4-BE49-F238E27FC236}">
                <a16:creationId xmlns:a16="http://schemas.microsoft.com/office/drawing/2014/main" id="{BAEA3A38-6114-0708-4990-C89551D93CAB}"/>
              </a:ext>
            </a:extLst>
          </p:cNvPr>
          <p:cNvSpPr/>
          <p:nvPr/>
        </p:nvSpPr>
        <p:spPr>
          <a:xfrm>
            <a:off x="3913985" y="3540050"/>
            <a:ext cx="1833897" cy="5960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E48C8261-CD08-2E28-F51A-347354290C96}"/>
              </a:ext>
            </a:extLst>
          </p:cNvPr>
          <p:cNvGrpSpPr/>
          <p:nvPr/>
        </p:nvGrpSpPr>
        <p:grpSpPr>
          <a:xfrm>
            <a:off x="872899" y="2691393"/>
            <a:ext cx="2464393" cy="1844641"/>
            <a:chOff x="639825" y="3087648"/>
            <a:chExt cx="2464393" cy="1844641"/>
          </a:xfrm>
        </p:grpSpPr>
        <p:sp>
          <p:nvSpPr>
            <p:cNvPr id="16" name="テキスト ボックス 15">
              <a:extLst>
                <a:ext uri="{FF2B5EF4-FFF2-40B4-BE49-F238E27FC236}">
                  <a16:creationId xmlns:a16="http://schemas.microsoft.com/office/drawing/2014/main" id="{C970895F-109D-4A52-9149-7A0D6D37B7A0}"/>
                </a:ext>
              </a:extLst>
            </p:cNvPr>
            <p:cNvSpPr txBox="1"/>
            <p:nvPr/>
          </p:nvSpPr>
          <p:spPr>
            <a:xfrm>
              <a:off x="1253224" y="3087648"/>
              <a:ext cx="1237593" cy="400110"/>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慣性行列</a:t>
              </a:r>
            </a:p>
          </p:txBody>
        </p:sp>
        <p:grpSp>
          <p:nvGrpSpPr>
            <p:cNvPr id="13" name="グループ化 12">
              <a:extLst>
                <a:ext uri="{FF2B5EF4-FFF2-40B4-BE49-F238E27FC236}">
                  <a16:creationId xmlns:a16="http://schemas.microsoft.com/office/drawing/2014/main" id="{52479986-A18B-7B2C-5FB9-2A12D015B2B3}"/>
                </a:ext>
              </a:extLst>
            </p:cNvPr>
            <p:cNvGrpSpPr/>
            <p:nvPr/>
          </p:nvGrpSpPr>
          <p:grpSpPr>
            <a:xfrm>
              <a:off x="639825" y="3561849"/>
              <a:ext cx="2464393" cy="1370440"/>
              <a:chOff x="639825" y="3561849"/>
              <a:chExt cx="2464393" cy="1370440"/>
            </a:xfrm>
          </p:grpSpPr>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D02A8E-D791-BE32-1953-407AB9891A69}"/>
                      </a:ext>
                    </a:extLst>
                  </p:cNvPr>
                  <p:cNvSpPr txBox="1"/>
                  <p:nvPr/>
                </p:nvSpPr>
                <p:spPr>
                  <a:xfrm>
                    <a:off x="639825" y="3561849"/>
                    <a:ext cx="2464393" cy="13704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2800" i="1" smtClean="0">
                                  <a:latin typeface="Cambria Math" panose="02040503050406030204" pitchFamily="18" charset="0"/>
                                </a:rPr>
                              </m:ctrlPr>
                            </m:dPr>
                            <m:e>
                              <m:m>
                                <m:mPr>
                                  <m:mcs>
                                    <m:mc>
                                      <m:mcPr>
                                        <m:count m:val="3"/>
                                        <m:mcJc m:val="center"/>
                                      </m:mcPr>
                                    </m:mc>
                                  </m:mcs>
                                  <m:ctrlPr>
                                    <a:rPr kumimoji="1" lang="en-US" altLang="ja-JP" sz="2800" i="1">
                                      <a:latin typeface="Cambria Math" panose="02040503050406030204" pitchFamily="18" charset="0"/>
                                    </a:rPr>
                                  </m:ctrlPr>
                                </m:mPr>
                                <m:mr>
                                  <m:e>
                                    <m:sSub>
                                      <m:sSubPr>
                                        <m:ctrlPr>
                                          <a:rPr kumimoji="1" lang="en-US" altLang="ja-JP" sz="2800" i="1">
                                            <a:latin typeface="Cambria Math" panose="02040503050406030204" pitchFamily="18" charset="0"/>
                                          </a:rPr>
                                        </m:ctrlPr>
                                      </m:sSubPr>
                                      <m:e>
                                        <m:r>
                                          <a:rPr kumimoji="1" lang="en-US" altLang="ja-JP" sz="2800" i="1">
                                            <a:latin typeface="Cambria Math" panose="02040503050406030204" pitchFamily="18" charset="0"/>
                                          </a:rPr>
                                          <m:t>𝐼</m:t>
                                        </m:r>
                                      </m:e>
                                      <m:sub>
                                        <m:r>
                                          <a:rPr kumimoji="1" lang="en-US" altLang="ja-JP" sz="2800" i="1">
                                            <a:latin typeface="Cambria Math" panose="02040503050406030204" pitchFamily="18" charset="0"/>
                                          </a:rPr>
                                          <m:t>𝑥𝑥</m:t>
                                        </m:r>
                                      </m:sub>
                                    </m:sSub>
                                  </m:e>
                                  <m:e>
                                    <m:sSub>
                                      <m:sSubPr>
                                        <m:ctrlPr>
                                          <a:rPr kumimoji="1" lang="en-US" altLang="ja-JP" sz="2800" i="1">
                                            <a:latin typeface="Cambria Math" panose="02040503050406030204" pitchFamily="18" charset="0"/>
                                          </a:rPr>
                                        </m:ctrlPr>
                                      </m:sSubPr>
                                      <m:e>
                                        <m:r>
                                          <a:rPr kumimoji="1" lang="en-US" altLang="ja-JP" sz="2800" i="1">
                                            <a:latin typeface="Cambria Math" panose="02040503050406030204" pitchFamily="18" charset="0"/>
                                          </a:rPr>
                                          <m:t>𝐼</m:t>
                                        </m:r>
                                      </m:e>
                                      <m:sub>
                                        <m:r>
                                          <a:rPr kumimoji="1" lang="en-US" altLang="ja-JP" sz="2800" i="1">
                                            <a:latin typeface="Cambria Math" panose="02040503050406030204" pitchFamily="18" charset="0"/>
                                          </a:rPr>
                                          <m:t>𝑥𝑦</m:t>
                                        </m:r>
                                      </m:sub>
                                    </m:sSub>
                                  </m:e>
                                  <m:e>
                                    <m:sSub>
                                      <m:sSubPr>
                                        <m:ctrlPr>
                                          <a:rPr kumimoji="1" lang="en-US" altLang="ja-JP" sz="2800" i="1">
                                            <a:latin typeface="Cambria Math" panose="02040503050406030204" pitchFamily="18" charset="0"/>
                                          </a:rPr>
                                        </m:ctrlPr>
                                      </m:sSubPr>
                                      <m:e>
                                        <m:r>
                                          <a:rPr kumimoji="1" lang="en-US" altLang="ja-JP" sz="2800" i="1">
                                            <a:latin typeface="Cambria Math" panose="02040503050406030204" pitchFamily="18" charset="0"/>
                                          </a:rPr>
                                          <m:t>𝐼</m:t>
                                        </m:r>
                                      </m:e>
                                      <m:sub>
                                        <m:r>
                                          <a:rPr kumimoji="1" lang="en-US" altLang="ja-JP" sz="2800" i="1">
                                            <a:latin typeface="Cambria Math" panose="02040503050406030204" pitchFamily="18" charset="0"/>
                                          </a:rPr>
                                          <m:t>𝑥𝑧</m:t>
                                        </m:r>
                                      </m:sub>
                                    </m:sSub>
                                  </m:e>
                                </m:mr>
                                <m:mr>
                                  <m:e>
                                    <m:sSub>
                                      <m:sSubPr>
                                        <m:ctrlPr>
                                          <a:rPr kumimoji="1" lang="en-US" altLang="ja-JP" sz="2800" i="1">
                                            <a:latin typeface="Cambria Math" panose="02040503050406030204" pitchFamily="18" charset="0"/>
                                          </a:rPr>
                                        </m:ctrlPr>
                                      </m:sSubPr>
                                      <m:e>
                                        <m:r>
                                          <a:rPr kumimoji="1" lang="en-US" altLang="ja-JP" sz="2800" i="1">
                                            <a:latin typeface="Cambria Math" panose="02040503050406030204" pitchFamily="18" charset="0"/>
                                          </a:rPr>
                                          <m:t>𝐼</m:t>
                                        </m:r>
                                      </m:e>
                                      <m:sub>
                                        <m:r>
                                          <a:rPr kumimoji="1" lang="en-US" altLang="ja-JP" sz="2800" i="1">
                                            <a:latin typeface="Cambria Math" panose="02040503050406030204" pitchFamily="18" charset="0"/>
                                          </a:rPr>
                                          <m:t>𝑦𝑥</m:t>
                                        </m:r>
                                      </m:sub>
                                    </m:sSub>
                                  </m:e>
                                  <m:e>
                                    <m:sSub>
                                      <m:sSubPr>
                                        <m:ctrlPr>
                                          <a:rPr kumimoji="1" lang="en-US" altLang="ja-JP" sz="2800" i="1">
                                            <a:latin typeface="Cambria Math" panose="02040503050406030204" pitchFamily="18" charset="0"/>
                                          </a:rPr>
                                        </m:ctrlPr>
                                      </m:sSubPr>
                                      <m:e>
                                        <m:r>
                                          <a:rPr kumimoji="1" lang="en-US" altLang="ja-JP" sz="2800" i="1">
                                            <a:latin typeface="Cambria Math" panose="02040503050406030204" pitchFamily="18" charset="0"/>
                                          </a:rPr>
                                          <m:t>𝐼</m:t>
                                        </m:r>
                                      </m:e>
                                      <m:sub>
                                        <m:r>
                                          <a:rPr kumimoji="1" lang="en-US" altLang="ja-JP" sz="2800" i="1">
                                            <a:latin typeface="Cambria Math" panose="02040503050406030204" pitchFamily="18" charset="0"/>
                                          </a:rPr>
                                          <m:t>𝑦𝑦</m:t>
                                        </m:r>
                                      </m:sub>
                                    </m:sSub>
                                  </m:e>
                                  <m:e>
                                    <m:sSub>
                                      <m:sSubPr>
                                        <m:ctrlPr>
                                          <a:rPr kumimoji="1" lang="en-US" altLang="ja-JP" sz="2800" i="1">
                                            <a:latin typeface="Cambria Math" panose="02040503050406030204" pitchFamily="18" charset="0"/>
                                          </a:rPr>
                                        </m:ctrlPr>
                                      </m:sSubPr>
                                      <m:e>
                                        <m:r>
                                          <a:rPr kumimoji="1" lang="en-US" altLang="ja-JP" sz="2800" i="1">
                                            <a:latin typeface="Cambria Math" panose="02040503050406030204" pitchFamily="18" charset="0"/>
                                          </a:rPr>
                                          <m:t>𝐼</m:t>
                                        </m:r>
                                      </m:e>
                                      <m:sub>
                                        <m:r>
                                          <a:rPr kumimoji="1" lang="en-US" altLang="ja-JP" sz="2800" i="1">
                                            <a:latin typeface="Cambria Math" panose="02040503050406030204" pitchFamily="18" charset="0"/>
                                          </a:rPr>
                                          <m:t>𝑦𝑧</m:t>
                                        </m:r>
                                      </m:sub>
                                    </m:sSub>
                                  </m:e>
                                </m:mr>
                                <m:mr>
                                  <m:e>
                                    <m:sSub>
                                      <m:sSubPr>
                                        <m:ctrlPr>
                                          <a:rPr kumimoji="1" lang="en-US" altLang="ja-JP" sz="2800" i="1">
                                            <a:latin typeface="Cambria Math" panose="02040503050406030204" pitchFamily="18" charset="0"/>
                                          </a:rPr>
                                        </m:ctrlPr>
                                      </m:sSubPr>
                                      <m:e>
                                        <m:r>
                                          <a:rPr kumimoji="1" lang="en-US" altLang="ja-JP" sz="2800" i="1">
                                            <a:latin typeface="Cambria Math" panose="02040503050406030204" pitchFamily="18" charset="0"/>
                                          </a:rPr>
                                          <m:t>𝐼</m:t>
                                        </m:r>
                                      </m:e>
                                      <m:sub>
                                        <m:r>
                                          <a:rPr kumimoji="1" lang="en-US" altLang="ja-JP" sz="2800" i="1">
                                            <a:latin typeface="Cambria Math" panose="02040503050406030204" pitchFamily="18" charset="0"/>
                                          </a:rPr>
                                          <m:t>𝑧𝑥</m:t>
                                        </m:r>
                                      </m:sub>
                                    </m:sSub>
                                  </m:e>
                                  <m:e>
                                    <m:sSub>
                                      <m:sSubPr>
                                        <m:ctrlPr>
                                          <a:rPr kumimoji="1" lang="en-US" altLang="ja-JP" sz="2800" i="1">
                                            <a:latin typeface="Cambria Math" panose="02040503050406030204" pitchFamily="18" charset="0"/>
                                          </a:rPr>
                                        </m:ctrlPr>
                                      </m:sSubPr>
                                      <m:e>
                                        <m:r>
                                          <a:rPr kumimoji="1" lang="en-US" altLang="ja-JP" sz="2800" i="1">
                                            <a:latin typeface="Cambria Math" panose="02040503050406030204" pitchFamily="18" charset="0"/>
                                          </a:rPr>
                                          <m:t>𝐼</m:t>
                                        </m:r>
                                      </m:e>
                                      <m:sub>
                                        <m:r>
                                          <a:rPr kumimoji="1" lang="en-US" altLang="ja-JP" sz="2800" i="1">
                                            <a:latin typeface="Cambria Math" panose="02040503050406030204" pitchFamily="18" charset="0"/>
                                          </a:rPr>
                                          <m:t>𝑧𝑦</m:t>
                                        </m:r>
                                      </m:sub>
                                    </m:sSub>
                                  </m:e>
                                  <m:e>
                                    <m:sSub>
                                      <m:sSubPr>
                                        <m:ctrlPr>
                                          <a:rPr kumimoji="1" lang="en-US" altLang="ja-JP" sz="2800" i="1">
                                            <a:latin typeface="Cambria Math" panose="02040503050406030204" pitchFamily="18" charset="0"/>
                                          </a:rPr>
                                        </m:ctrlPr>
                                      </m:sSubPr>
                                      <m:e>
                                        <m:r>
                                          <a:rPr kumimoji="1" lang="en-US" altLang="ja-JP" sz="2800" i="1">
                                            <a:latin typeface="Cambria Math" panose="02040503050406030204" pitchFamily="18" charset="0"/>
                                          </a:rPr>
                                          <m:t>𝐼</m:t>
                                        </m:r>
                                      </m:e>
                                      <m:sub>
                                        <m:r>
                                          <a:rPr kumimoji="1" lang="en-US" altLang="ja-JP" sz="2800" i="1">
                                            <a:latin typeface="Cambria Math" panose="02040503050406030204" pitchFamily="18" charset="0"/>
                                          </a:rPr>
                                          <m:t>𝑧𝑧</m:t>
                                        </m:r>
                                      </m:sub>
                                    </m:sSub>
                                  </m:e>
                                </m:mr>
                              </m:m>
                            </m:e>
                          </m:d>
                        </m:oMath>
                      </m:oMathPara>
                    </a14:m>
                    <a:endParaRPr kumimoji="1" lang="ja-JP" altLang="en-US" sz="2800" dirty="0"/>
                  </a:p>
                </p:txBody>
              </p:sp>
            </mc:Choice>
            <mc:Fallback xmlns="">
              <p:sp>
                <p:nvSpPr>
                  <p:cNvPr id="7" name="テキスト ボックス 6">
                    <a:extLst>
                      <a:ext uri="{FF2B5EF4-FFF2-40B4-BE49-F238E27FC236}">
                        <a16:creationId xmlns:a16="http://schemas.microsoft.com/office/drawing/2014/main" id="{35D02A8E-D791-BE32-1953-407AB9891A69}"/>
                      </a:ext>
                    </a:extLst>
                  </p:cNvPr>
                  <p:cNvSpPr txBox="1">
                    <a:spLocks noRot="1" noChangeAspect="1" noMove="1" noResize="1" noEditPoints="1" noAdjustHandles="1" noChangeArrowheads="1" noChangeShapeType="1" noTextEdit="1"/>
                  </p:cNvSpPr>
                  <p:nvPr/>
                </p:nvSpPr>
                <p:spPr>
                  <a:xfrm>
                    <a:off x="639825" y="3561849"/>
                    <a:ext cx="2464393" cy="1370440"/>
                  </a:xfrm>
                  <a:prstGeom prst="rect">
                    <a:avLst/>
                  </a:prstGeom>
                  <a:blipFill>
                    <a:blip r:embed="rId4"/>
                    <a:stretch>
                      <a:fillRect/>
                    </a:stretch>
                  </a:blipFill>
                </p:spPr>
                <p:txBody>
                  <a:bodyPr/>
                  <a:lstStyle/>
                  <a:p>
                    <a:r>
                      <a:rPr lang="ja-JP" altLang="en-US">
                        <a:noFill/>
                      </a:rPr>
                      <a:t> </a:t>
                    </a:r>
                  </a:p>
                </p:txBody>
              </p:sp>
            </mc:Fallback>
          </mc:AlternateContent>
          <p:sp>
            <p:nvSpPr>
              <p:cNvPr id="11" name="四角形: 角を丸くする 10">
                <a:extLst>
                  <a:ext uri="{FF2B5EF4-FFF2-40B4-BE49-F238E27FC236}">
                    <a16:creationId xmlns:a16="http://schemas.microsoft.com/office/drawing/2014/main" id="{CD09088D-EB4E-8212-295D-5D2F86E7E8DF}"/>
                  </a:ext>
                </a:extLst>
              </p:cNvPr>
              <p:cNvSpPr/>
              <p:nvPr/>
            </p:nvSpPr>
            <p:spPr>
              <a:xfrm>
                <a:off x="831374" y="4487508"/>
                <a:ext cx="2081294" cy="43449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pSp>
      </p:grpSp>
      <p:sp>
        <p:nvSpPr>
          <p:cNvPr id="8" name="テキスト ボックス 7">
            <a:extLst>
              <a:ext uri="{FF2B5EF4-FFF2-40B4-BE49-F238E27FC236}">
                <a16:creationId xmlns:a16="http://schemas.microsoft.com/office/drawing/2014/main" id="{AF1BD1A6-C7E9-AB17-25E8-1005C97645E0}"/>
              </a:ext>
            </a:extLst>
          </p:cNvPr>
          <p:cNvSpPr txBox="1"/>
          <p:nvPr/>
        </p:nvSpPr>
        <p:spPr>
          <a:xfrm>
            <a:off x="6787338" y="6191231"/>
            <a:ext cx="4085965" cy="369332"/>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a:t>
            </a:r>
            <a:r>
              <a:rPr kumimoji="1" lang="ja-JP" altLang="en-US" dirty="0">
                <a:solidFill>
                  <a:srgbClr val="FF0000"/>
                </a:solidFill>
                <a:latin typeface="メイリオ" panose="020B0604030504040204" pitchFamily="50" charset="-128"/>
                <a:ea typeface="メイリオ" panose="020B0604030504040204" pitchFamily="50" charset="-128"/>
              </a:rPr>
              <a:t>赤い線分</a:t>
            </a:r>
            <a:r>
              <a:rPr lang="ja-JP" altLang="en-US" dirty="0">
                <a:latin typeface="メイリオ" panose="020B0604030504040204" pitchFamily="50" charset="-128"/>
                <a:ea typeface="メイリオ" panose="020B0604030504040204" pitchFamily="50" charset="-128"/>
              </a:rPr>
              <a:t>が分布から推定できる主軸</a:t>
            </a:r>
            <a:endParaRPr kumimoji="1" lang="ja-JP" altLang="en-US" dirty="0">
              <a:latin typeface="メイリオ" panose="020B0604030504040204" pitchFamily="50" charset="-128"/>
              <a:ea typeface="メイリオ" panose="020B0604030504040204" pitchFamily="50" charset="-128"/>
            </a:endParaRPr>
          </a:p>
        </p:txBody>
      </p:sp>
      <p:pic>
        <p:nvPicPr>
          <p:cNvPr id="6" name="図 5" descr="ダイアグラム">
            <a:extLst>
              <a:ext uri="{FF2B5EF4-FFF2-40B4-BE49-F238E27FC236}">
                <a16:creationId xmlns:a16="http://schemas.microsoft.com/office/drawing/2014/main" id="{FE7B58C7-0B8F-608B-6142-B009A4EEDE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5333" y="2435631"/>
            <a:ext cx="5569974" cy="35776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0980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4475"/>
            <a:ext cx="12192000" cy="6858000"/>
          </a:xfrm>
          <a:prstGeom prst="rect">
            <a:avLst/>
          </a:prstGeom>
        </p:spPr>
      </p:pic>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57745" y="1024314"/>
            <a:ext cx="11208229" cy="910078"/>
          </a:xfrm>
        </p:spPr>
        <p:txBody>
          <a:bodyPr/>
          <a:lstStyle/>
          <a:p>
            <a:r>
              <a:rPr kumimoji="1" lang="ja-JP" altLang="en-US" dirty="0">
                <a:latin typeface="メイリオ" panose="020B0604030504040204" pitchFamily="50" charset="-128"/>
                <a:ea typeface="メイリオ" panose="020B0604030504040204" pitchFamily="50" charset="-128"/>
              </a:rPr>
              <a:t>断面の</a:t>
            </a:r>
            <a:r>
              <a:rPr kumimoji="1" lang="ja-JP" altLang="en-US" dirty="0">
                <a:solidFill>
                  <a:srgbClr val="7030A0"/>
                </a:solidFill>
                <a:latin typeface="メイリオ" panose="020B0604030504040204" pitchFamily="50" charset="-128"/>
                <a:ea typeface="メイリオ" panose="020B0604030504040204" pitchFamily="50" charset="-128"/>
              </a:rPr>
              <a:t>形を判別</a:t>
            </a:r>
            <a:r>
              <a:rPr kumimoji="1" lang="ja-JP" altLang="en-US" dirty="0">
                <a:latin typeface="メイリオ" panose="020B0604030504040204" pitchFamily="50" charset="-128"/>
                <a:ea typeface="メイリオ" panose="020B0604030504040204" pitchFamily="50" charset="-128"/>
              </a:rPr>
              <a:t>し、その具体的な</a:t>
            </a:r>
            <a:r>
              <a:rPr kumimoji="1" lang="ja-JP" altLang="en-US" dirty="0">
                <a:solidFill>
                  <a:srgbClr val="7030A0"/>
                </a:solidFill>
                <a:latin typeface="メイリオ" panose="020B0604030504040204" pitchFamily="50" charset="-128"/>
                <a:ea typeface="メイリオ" panose="020B0604030504040204" pitchFamily="50" charset="-128"/>
              </a:rPr>
              <a:t>断面寸法を求める</a:t>
            </a:r>
            <a:endParaRPr kumimoji="1" lang="ja-JP" altLang="en-US" dirty="0">
              <a:latin typeface="メイリオ" panose="020B0604030504040204" pitchFamily="50" charset="-128"/>
              <a:ea typeface="メイリオ" panose="020B0604030504040204" pitchFamily="50" charset="-128"/>
            </a:endParaRP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lnSpcReduction="10000"/>
          </a:bodyPr>
          <a:lstStyle/>
          <a:p>
            <a:r>
              <a:rPr kumimoji="1" lang="ja-JP" altLang="en-US" dirty="0">
                <a:solidFill>
                  <a:srgbClr val="7030A0"/>
                </a:solidFill>
                <a:latin typeface="メイリオ" panose="020B0604030504040204" pitchFamily="50" charset="-128"/>
                <a:ea typeface="メイリオ" panose="020B0604030504040204" pitchFamily="50" charset="-128"/>
              </a:rPr>
              <a:t>点群処理</a:t>
            </a:r>
            <a:r>
              <a:rPr kumimoji="1" lang="ja-JP" altLang="en-US" dirty="0">
                <a:latin typeface="メイリオ" panose="020B0604030504040204" pitchFamily="50" charset="-128"/>
                <a:ea typeface="メイリオ" panose="020B0604030504040204" pitchFamily="50" charset="-128"/>
              </a:rPr>
              <a:t>の全体的な流れ</a:t>
            </a:r>
            <a:endParaRPr kumimoji="1" lang="ja-JP" altLang="en-US" dirty="0"/>
          </a:p>
        </p:txBody>
      </p:sp>
      <p:grpSp>
        <p:nvGrpSpPr>
          <p:cNvPr id="3" name="グループ化 2">
            <a:extLst>
              <a:ext uri="{FF2B5EF4-FFF2-40B4-BE49-F238E27FC236}">
                <a16:creationId xmlns:a16="http://schemas.microsoft.com/office/drawing/2014/main" id="{98D58FBE-45C9-70BE-CCAA-458B773F8633}"/>
              </a:ext>
            </a:extLst>
          </p:cNvPr>
          <p:cNvGrpSpPr/>
          <p:nvPr/>
        </p:nvGrpSpPr>
        <p:grpSpPr>
          <a:xfrm>
            <a:off x="635545" y="1989271"/>
            <a:ext cx="6405420" cy="4475903"/>
            <a:chOff x="457745" y="1979223"/>
            <a:chExt cx="6405420" cy="4475903"/>
          </a:xfrm>
        </p:grpSpPr>
        <p:sp>
          <p:nvSpPr>
            <p:cNvPr id="5" name="四角形: 角を丸くする 4">
              <a:extLst>
                <a:ext uri="{FF2B5EF4-FFF2-40B4-BE49-F238E27FC236}">
                  <a16:creationId xmlns:a16="http://schemas.microsoft.com/office/drawing/2014/main" id="{084510A3-7801-81F3-E39A-54D81CF6D86F}"/>
                </a:ext>
              </a:extLst>
            </p:cNvPr>
            <p:cNvSpPr/>
            <p:nvPr/>
          </p:nvSpPr>
          <p:spPr>
            <a:xfrm>
              <a:off x="457745" y="1979223"/>
              <a:ext cx="6405420" cy="1076307"/>
            </a:xfrm>
            <a:prstGeom prst="roundRect">
              <a:avLst/>
            </a:prstGeom>
            <a:solidFill>
              <a:schemeClr val="bg1"/>
            </a:solidFill>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3600" dirty="0">
                  <a:solidFill>
                    <a:schemeClr val="tx1"/>
                  </a:solidFill>
                </a:rPr>
                <a:t>要素の</a:t>
              </a:r>
              <a:r>
                <a:rPr kumimoji="1" lang="ja-JP" altLang="en-US" sz="3600" b="1" u="sng" dirty="0">
                  <a:solidFill>
                    <a:schemeClr val="tx1"/>
                  </a:solidFill>
                </a:rPr>
                <a:t>軸線方向の決定</a:t>
              </a:r>
            </a:p>
          </p:txBody>
        </p:sp>
        <p:sp>
          <p:nvSpPr>
            <p:cNvPr id="27" name="テキスト ボックス 26">
              <a:extLst>
                <a:ext uri="{FF2B5EF4-FFF2-40B4-BE49-F238E27FC236}">
                  <a16:creationId xmlns:a16="http://schemas.microsoft.com/office/drawing/2014/main" id="{95ADCD4D-D1CA-12B1-F2CA-B6D68C611780}"/>
                </a:ext>
              </a:extLst>
            </p:cNvPr>
            <p:cNvSpPr txBox="1"/>
            <p:nvPr/>
          </p:nvSpPr>
          <p:spPr>
            <a:xfrm>
              <a:off x="596505" y="2255767"/>
              <a:ext cx="458713" cy="523220"/>
            </a:xfrm>
            <a:prstGeom prst="rect">
              <a:avLst/>
            </a:prstGeom>
            <a:noFill/>
          </p:spPr>
          <p:txBody>
            <a:bodyPr wrap="square" rtlCol="0">
              <a:spAutoFit/>
            </a:bodyPr>
            <a:lstStyle/>
            <a:p>
              <a:r>
                <a:rPr kumimoji="1" lang="ja-JP" altLang="en-US" sz="2800" dirty="0">
                  <a:solidFill>
                    <a:srgbClr val="7030A0"/>
                  </a:solidFill>
                </a:rPr>
                <a:t>１</a:t>
              </a:r>
            </a:p>
          </p:txBody>
        </p:sp>
        <p:sp>
          <p:nvSpPr>
            <p:cNvPr id="28" name="四角形: 角を丸くする 27">
              <a:extLst>
                <a:ext uri="{FF2B5EF4-FFF2-40B4-BE49-F238E27FC236}">
                  <a16:creationId xmlns:a16="http://schemas.microsoft.com/office/drawing/2014/main" id="{6ABCD4C6-A9B6-09DE-A4C3-098BCBCD969A}"/>
                </a:ext>
              </a:extLst>
            </p:cNvPr>
            <p:cNvSpPr/>
            <p:nvPr/>
          </p:nvSpPr>
          <p:spPr>
            <a:xfrm>
              <a:off x="457745" y="3679021"/>
              <a:ext cx="6405420" cy="1076307"/>
            </a:xfrm>
            <a:prstGeom prst="roundRect">
              <a:avLst/>
            </a:prstGeom>
            <a:solidFill>
              <a:schemeClr val="accent1">
                <a:lumMod val="20000"/>
                <a:lumOff val="80000"/>
              </a:schemeClr>
            </a:solidFill>
            <a:ln w="5715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600" dirty="0"/>
                <a:t>断面の</a:t>
              </a:r>
              <a:r>
                <a:rPr kumimoji="1" lang="ja-JP" altLang="en-US" sz="3600" b="1" u="sng" dirty="0">
                  <a:solidFill>
                    <a:schemeClr val="tx1"/>
                  </a:solidFill>
                </a:rPr>
                <a:t>形状判別</a:t>
              </a:r>
            </a:p>
          </p:txBody>
        </p:sp>
        <p:sp>
          <p:nvSpPr>
            <p:cNvPr id="29" name="テキスト ボックス 28">
              <a:extLst>
                <a:ext uri="{FF2B5EF4-FFF2-40B4-BE49-F238E27FC236}">
                  <a16:creationId xmlns:a16="http://schemas.microsoft.com/office/drawing/2014/main" id="{07CC21B0-346F-FEB8-7002-58670C351DC6}"/>
                </a:ext>
              </a:extLst>
            </p:cNvPr>
            <p:cNvSpPr txBox="1"/>
            <p:nvPr/>
          </p:nvSpPr>
          <p:spPr>
            <a:xfrm>
              <a:off x="596505" y="3955565"/>
              <a:ext cx="458713" cy="523220"/>
            </a:xfrm>
            <a:prstGeom prst="rect">
              <a:avLst/>
            </a:prstGeom>
            <a:noFill/>
          </p:spPr>
          <p:txBody>
            <a:bodyPr wrap="square" rtlCol="0">
              <a:spAutoFit/>
            </a:bodyPr>
            <a:lstStyle/>
            <a:p>
              <a:r>
                <a:rPr kumimoji="1" lang="ja-JP" altLang="en-US" sz="2800" dirty="0">
                  <a:solidFill>
                    <a:srgbClr val="7030A0"/>
                  </a:solidFill>
                </a:rPr>
                <a:t>２</a:t>
              </a:r>
            </a:p>
          </p:txBody>
        </p:sp>
        <p:sp>
          <p:nvSpPr>
            <p:cNvPr id="30" name="四角形: 角を丸くする 29">
              <a:extLst>
                <a:ext uri="{FF2B5EF4-FFF2-40B4-BE49-F238E27FC236}">
                  <a16:creationId xmlns:a16="http://schemas.microsoft.com/office/drawing/2014/main" id="{164A0839-E067-E2AA-4FA0-C895084456C5}"/>
                </a:ext>
              </a:extLst>
            </p:cNvPr>
            <p:cNvSpPr/>
            <p:nvPr/>
          </p:nvSpPr>
          <p:spPr>
            <a:xfrm>
              <a:off x="457745" y="5378819"/>
              <a:ext cx="6405420" cy="1076307"/>
            </a:xfrm>
            <a:prstGeom prst="roundRect">
              <a:avLst/>
            </a:prstGeom>
            <a:solidFill>
              <a:schemeClr val="bg1"/>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600" dirty="0"/>
                <a:t>断面形状の</a:t>
              </a:r>
              <a:r>
                <a:rPr kumimoji="1" lang="ja-JP" altLang="en-US" sz="3600" b="1" u="sng" dirty="0">
                  <a:solidFill>
                    <a:schemeClr val="tx1"/>
                  </a:solidFill>
                </a:rPr>
                <a:t>同定</a:t>
              </a:r>
            </a:p>
          </p:txBody>
        </p:sp>
        <p:sp>
          <p:nvSpPr>
            <p:cNvPr id="31" name="テキスト ボックス 30">
              <a:extLst>
                <a:ext uri="{FF2B5EF4-FFF2-40B4-BE49-F238E27FC236}">
                  <a16:creationId xmlns:a16="http://schemas.microsoft.com/office/drawing/2014/main" id="{77701E75-B66D-EA4E-DE0B-26CB7A7DAF28}"/>
                </a:ext>
              </a:extLst>
            </p:cNvPr>
            <p:cNvSpPr txBox="1"/>
            <p:nvPr/>
          </p:nvSpPr>
          <p:spPr>
            <a:xfrm>
              <a:off x="596505" y="5686510"/>
              <a:ext cx="458713" cy="523220"/>
            </a:xfrm>
            <a:prstGeom prst="rect">
              <a:avLst/>
            </a:prstGeom>
            <a:noFill/>
          </p:spPr>
          <p:txBody>
            <a:bodyPr wrap="square" rtlCol="0">
              <a:spAutoFit/>
            </a:bodyPr>
            <a:lstStyle/>
            <a:p>
              <a:r>
                <a:rPr kumimoji="1" lang="ja-JP" altLang="en-US" sz="2800" dirty="0">
                  <a:solidFill>
                    <a:srgbClr val="7030A0"/>
                  </a:solidFill>
                </a:rPr>
                <a:t>３</a:t>
              </a:r>
            </a:p>
          </p:txBody>
        </p:sp>
        <p:sp>
          <p:nvSpPr>
            <p:cNvPr id="32" name="矢印: 下 31">
              <a:extLst>
                <a:ext uri="{FF2B5EF4-FFF2-40B4-BE49-F238E27FC236}">
                  <a16:creationId xmlns:a16="http://schemas.microsoft.com/office/drawing/2014/main" id="{6BDC1736-9A04-A3B7-DBB9-456A51B8CB34}"/>
                </a:ext>
              </a:extLst>
            </p:cNvPr>
            <p:cNvSpPr/>
            <p:nvPr/>
          </p:nvSpPr>
          <p:spPr>
            <a:xfrm>
              <a:off x="3384125" y="3147646"/>
              <a:ext cx="552659" cy="49369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下 32">
              <a:extLst>
                <a:ext uri="{FF2B5EF4-FFF2-40B4-BE49-F238E27FC236}">
                  <a16:creationId xmlns:a16="http://schemas.microsoft.com/office/drawing/2014/main" id="{229E3809-026A-9FEB-A94C-2D60EC77032B}"/>
                </a:ext>
              </a:extLst>
            </p:cNvPr>
            <p:cNvSpPr/>
            <p:nvPr/>
          </p:nvSpPr>
          <p:spPr>
            <a:xfrm>
              <a:off x="3384125" y="4820226"/>
              <a:ext cx="552659" cy="49369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矢印: U ターン 5">
            <a:extLst>
              <a:ext uri="{FF2B5EF4-FFF2-40B4-BE49-F238E27FC236}">
                <a16:creationId xmlns:a16="http://schemas.microsoft.com/office/drawing/2014/main" id="{6300F2E7-25AA-E399-3D03-3C53F3091AF9}"/>
              </a:ext>
            </a:extLst>
          </p:cNvPr>
          <p:cNvSpPr/>
          <p:nvPr/>
        </p:nvSpPr>
        <p:spPr>
          <a:xfrm rot="16200000">
            <a:off x="-558756" y="3164606"/>
            <a:ext cx="1897326" cy="358662"/>
          </a:xfrm>
          <a:prstGeom prst="uturnArrow">
            <a:avLst>
              <a:gd name="adj1" fmla="val 27985"/>
              <a:gd name="adj2" fmla="val 25000"/>
              <a:gd name="adj3" fmla="val 25000"/>
              <a:gd name="adj4" fmla="val 43750"/>
              <a:gd name="adj5" fmla="val 10000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solidFill>
                <a:schemeClr val="tx1"/>
              </a:solidFill>
            </a:endParaRPr>
          </a:p>
        </p:txBody>
      </p:sp>
      <p:pic>
        <p:nvPicPr>
          <p:cNvPr id="8" name="図 7" descr="ダイアグラム">
            <a:extLst>
              <a:ext uri="{FF2B5EF4-FFF2-40B4-BE49-F238E27FC236}">
                <a16:creationId xmlns:a16="http://schemas.microsoft.com/office/drawing/2014/main" id="{15017F6B-2505-BBF6-D9F0-4A6D974E10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8523" y="1751387"/>
            <a:ext cx="2416371" cy="1552074"/>
          </a:xfrm>
          <a:prstGeom prst="rect">
            <a:avLst/>
          </a:prstGeom>
          <a:ln>
            <a:noFill/>
          </a:ln>
          <a:effectLst>
            <a:outerShdw blurRad="190500" algn="tl" rotWithShape="0">
              <a:srgbClr val="000000">
                <a:alpha val="70000"/>
              </a:srgbClr>
            </a:outerShdw>
          </a:effectLst>
        </p:spPr>
      </p:pic>
      <p:sp>
        <p:nvSpPr>
          <p:cNvPr id="9" name="テキスト ボックス 8">
            <a:extLst>
              <a:ext uri="{FF2B5EF4-FFF2-40B4-BE49-F238E27FC236}">
                <a16:creationId xmlns:a16="http://schemas.microsoft.com/office/drawing/2014/main" id="{BE0165EE-8D0A-21CE-4F6C-472659F07874}"/>
              </a:ext>
            </a:extLst>
          </p:cNvPr>
          <p:cNvSpPr txBox="1"/>
          <p:nvPr/>
        </p:nvSpPr>
        <p:spPr>
          <a:xfrm>
            <a:off x="9838747" y="2107744"/>
            <a:ext cx="1626796"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主軸を求めて</a:t>
            </a:r>
            <a:endParaRPr kumimoji="1" lang="ja-JP" altLang="en-US" dirty="0">
              <a:latin typeface="メイリオ" panose="020B0604030504040204" pitchFamily="50" charset="-128"/>
              <a:ea typeface="メイリオ" panose="020B0604030504040204" pitchFamily="50" charset="-128"/>
            </a:endParaRPr>
          </a:p>
        </p:txBody>
      </p:sp>
      <p:sp>
        <p:nvSpPr>
          <p:cNvPr id="10" name="矢印: 折線 9">
            <a:extLst>
              <a:ext uri="{FF2B5EF4-FFF2-40B4-BE49-F238E27FC236}">
                <a16:creationId xmlns:a16="http://schemas.microsoft.com/office/drawing/2014/main" id="{9B04988D-C6F5-B41C-4F10-1F13BDE07C27}"/>
              </a:ext>
            </a:extLst>
          </p:cNvPr>
          <p:cNvSpPr/>
          <p:nvPr/>
        </p:nvSpPr>
        <p:spPr>
          <a:xfrm rot="5400000">
            <a:off x="9992560" y="2405709"/>
            <a:ext cx="744560" cy="887295"/>
          </a:xfrm>
          <a:prstGeom prst="bentArrow">
            <a:avLst>
              <a:gd name="adj1" fmla="val 25000"/>
              <a:gd name="adj2" fmla="val 30472"/>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矢印: 折線 10">
            <a:extLst>
              <a:ext uri="{FF2B5EF4-FFF2-40B4-BE49-F238E27FC236}">
                <a16:creationId xmlns:a16="http://schemas.microsoft.com/office/drawing/2014/main" id="{9F47DDFB-4947-91F0-4808-18CEB032E533}"/>
              </a:ext>
            </a:extLst>
          </p:cNvPr>
          <p:cNvSpPr/>
          <p:nvPr/>
        </p:nvSpPr>
        <p:spPr>
          <a:xfrm rot="5400000" flipV="1">
            <a:off x="8331581" y="4161293"/>
            <a:ext cx="744560" cy="924480"/>
          </a:xfrm>
          <a:prstGeom prst="bentArrow">
            <a:avLst>
              <a:gd name="adj1" fmla="val 25000"/>
              <a:gd name="adj2" fmla="val 30472"/>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3" name="図 12" descr="グラフ が含まれている画像">
            <a:extLst>
              <a:ext uri="{FF2B5EF4-FFF2-40B4-BE49-F238E27FC236}">
                <a16:creationId xmlns:a16="http://schemas.microsoft.com/office/drawing/2014/main" id="{E781E076-F388-8CA5-95D9-C605214CC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0871" y="3340176"/>
            <a:ext cx="2416371" cy="1699642"/>
          </a:xfrm>
          <a:prstGeom prst="rect">
            <a:avLst/>
          </a:prstGeom>
          <a:ln>
            <a:noFill/>
          </a:ln>
          <a:effectLst>
            <a:outerShdw blurRad="190500" algn="tl" rotWithShape="0">
              <a:srgbClr val="000000">
                <a:alpha val="70000"/>
              </a:srgbClr>
            </a:outerShdw>
          </a:effectLst>
        </p:spPr>
      </p:pic>
      <p:sp>
        <p:nvSpPr>
          <p:cNvPr id="14" name="テキスト ボックス 13">
            <a:extLst>
              <a:ext uri="{FF2B5EF4-FFF2-40B4-BE49-F238E27FC236}">
                <a16:creationId xmlns:a16="http://schemas.microsoft.com/office/drawing/2014/main" id="{833B8396-2662-E244-41D3-466A2091586E}"/>
              </a:ext>
            </a:extLst>
          </p:cNvPr>
          <p:cNvSpPr txBox="1"/>
          <p:nvPr/>
        </p:nvSpPr>
        <p:spPr>
          <a:xfrm>
            <a:off x="7894984" y="3567796"/>
            <a:ext cx="1385887" cy="646331"/>
          </a:xfrm>
          <a:prstGeom prst="rect">
            <a:avLst/>
          </a:prstGeom>
          <a:noFill/>
        </p:spPr>
        <p:txBody>
          <a:bodyPr wrap="square">
            <a:spAutoFit/>
          </a:bodyPr>
          <a:lstStyle/>
          <a:p>
            <a:r>
              <a:rPr kumimoji="1" lang="ja-JP" altLang="en-US" sz="1800" dirty="0">
                <a:latin typeface="メイリオ" panose="020B0604030504040204" pitchFamily="50" charset="-128"/>
                <a:ea typeface="メイリオ" panose="020B0604030504040204" pitchFamily="50" charset="-128"/>
              </a:rPr>
              <a:t>各断面を</a:t>
            </a:r>
            <a:br>
              <a:rPr kumimoji="1" lang="en-US" altLang="ja-JP" sz="1800" dirty="0">
                <a:latin typeface="メイリオ" panose="020B0604030504040204" pitchFamily="50" charset="-128"/>
                <a:ea typeface="メイリオ" panose="020B0604030504040204" pitchFamily="50" charset="-128"/>
              </a:rPr>
            </a:br>
            <a:r>
              <a:rPr kumimoji="1" lang="ja-JP" altLang="en-US" sz="1800" dirty="0">
                <a:latin typeface="メイリオ" panose="020B0604030504040204" pitchFamily="50" charset="-128"/>
                <a:ea typeface="メイリオ" panose="020B0604030504040204" pitchFamily="50" charset="-128"/>
              </a:rPr>
              <a:t>取り出し</a:t>
            </a:r>
            <a:r>
              <a:rPr kumimoji="1" lang="en-US" altLang="ja-JP" sz="1800" dirty="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p:txBody>
      </p:sp>
      <p:pic>
        <p:nvPicPr>
          <p:cNvPr id="15" name="図 14" descr="ダイアグラム&#10;&#10;中程度の精度で">
            <a:extLst>
              <a:ext uri="{FF2B5EF4-FFF2-40B4-BE49-F238E27FC236}">
                <a16:creationId xmlns:a16="http://schemas.microsoft.com/office/drawing/2014/main" id="{6435385A-FF8D-0EC1-6CAB-162D3CDAF7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8523" y="5112171"/>
            <a:ext cx="2416371" cy="1599903"/>
          </a:xfrm>
          <a:prstGeom prst="rect">
            <a:avLst/>
          </a:prstGeom>
          <a:ln>
            <a:noFill/>
          </a:ln>
          <a:effectLst>
            <a:outerShdw blurRad="190500" algn="tl" rotWithShape="0">
              <a:srgbClr val="000000">
                <a:alpha val="70000"/>
              </a:srgbClr>
            </a:outerShdw>
          </a:effectLst>
        </p:spPr>
      </p:pic>
      <p:sp>
        <p:nvSpPr>
          <p:cNvPr id="16" name="テキスト ボックス 15">
            <a:extLst>
              <a:ext uri="{FF2B5EF4-FFF2-40B4-BE49-F238E27FC236}">
                <a16:creationId xmlns:a16="http://schemas.microsoft.com/office/drawing/2014/main" id="{8DF91BAC-97F6-4207-91A7-593C8E720739}"/>
              </a:ext>
            </a:extLst>
          </p:cNvPr>
          <p:cNvSpPr txBox="1"/>
          <p:nvPr/>
        </p:nvSpPr>
        <p:spPr>
          <a:xfrm>
            <a:off x="9838747" y="5656175"/>
            <a:ext cx="2023158" cy="646331"/>
          </a:xfrm>
          <a:prstGeom prst="rect">
            <a:avLst/>
          </a:prstGeom>
          <a:noFill/>
        </p:spPr>
        <p:txBody>
          <a:bodyPr wrap="square">
            <a:spAutoFit/>
          </a:bodyPr>
          <a:lstStyle/>
          <a:p>
            <a:r>
              <a:rPr lang="ja-JP" altLang="en-US" sz="1800" dirty="0">
                <a:latin typeface="メイリオ" panose="020B0604030504040204" pitchFamily="50" charset="-128"/>
                <a:ea typeface="メイリオ" panose="020B0604030504040204" pitchFamily="50" charset="-128"/>
              </a:rPr>
              <a:t>断面形状と</a:t>
            </a:r>
            <a:endParaRPr lang="en-US" altLang="ja-JP" sz="1800" dirty="0">
              <a:latin typeface="メイリオ" panose="020B0604030504040204" pitchFamily="50" charset="-128"/>
              <a:ea typeface="メイリオ" panose="020B0604030504040204" pitchFamily="50" charset="-128"/>
            </a:endParaRPr>
          </a:p>
          <a:p>
            <a:r>
              <a:rPr lang="ja-JP" altLang="en-US" sz="1800" dirty="0">
                <a:latin typeface="メイリオ" panose="020B0604030504040204" pitchFamily="50" charset="-128"/>
                <a:ea typeface="メイリオ" panose="020B0604030504040204" pitchFamily="50" charset="-128"/>
              </a:rPr>
              <a:t>　寸法を求める</a:t>
            </a:r>
            <a:endParaRPr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135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a:xfrm>
            <a:off x="209263" y="364841"/>
            <a:ext cx="11455400" cy="469900"/>
          </a:xfrm>
        </p:spPr>
        <p:txBody>
          <a:bodyPr>
            <a:normAutofit lnSpcReduction="10000"/>
          </a:bodyPr>
          <a:lstStyle/>
          <a:p>
            <a:r>
              <a:rPr kumimoji="1" lang="ja-JP" altLang="en-US" dirty="0">
                <a:latin typeface="メイリオ" panose="020B0604030504040204" pitchFamily="50" charset="-128"/>
                <a:ea typeface="メイリオ" panose="020B0604030504040204" pitchFamily="50" charset="-128"/>
              </a:rPr>
              <a:t>２．断面の形状判別　</a:t>
            </a:r>
            <a:r>
              <a:rPr kumimoji="1" lang="ja-JP" altLang="en-US" dirty="0">
                <a:solidFill>
                  <a:srgbClr val="7030A0"/>
                </a:solidFill>
                <a:latin typeface="メイリオ" panose="020B0604030504040204" pitchFamily="50" charset="-128"/>
                <a:ea typeface="メイリオ" panose="020B0604030504040204" pitchFamily="50" charset="-128"/>
              </a:rPr>
              <a:t>中心線の同定</a:t>
            </a:r>
            <a:r>
              <a:rPr kumimoji="1" lang="ja-JP" altLang="en-US" dirty="0">
                <a:latin typeface="メイリオ" panose="020B0604030504040204" pitchFamily="50" charset="-128"/>
                <a:ea typeface="メイリオ" panose="020B0604030504040204" pitchFamily="50" charset="-128"/>
              </a:rPr>
              <a:t>　</a:t>
            </a:r>
            <a:endParaRPr kumimoji="1" lang="ja-JP" altLang="en-US" dirty="0"/>
          </a:p>
        </p:txBody>
      </p:sp>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45598" y="1023700"/>
            <a:ext cx="11036874" cy="915018"/>
          </a:xfrm>
        </p:spPr>
        <p:txBody>
          <a:bodyPr/>
          <a:lstStyle/>
          <a:p>
            <a:r>
              <a:rPr lang="ja-JP" altLang="en-US" dirty="0">
                <a:latin typeface="メイリオ" panose="020B0604030504040204" pitchFamily="50" charset="-128"/>
                <a:ea typeface="メイリオ" panose="020B0604030504040204" pitchFamily="50" charset="-128"/>
              </a:rPr>
              <a:t>断面形を仮定して，同定の</a:t>
            </a:r>
            <a:r>
              <a:rPr lang="ja-JP" altLang="en-US" dirty="0">
                <a:solidFill>
                  <a:schemeClr val="tx2"/>
                </a:solidFill>
                <a:latin typeface="メイリオ" panose="020B0604030504040204" pitchFamily="50" charset="-128"/>
                <a:ea typeface="メイリオ" panose="020B0604030504040204" pitchFamily="50" charset="-128"/>
              </a:rPr>
              <a:t>誤差量</a:t>
            </a:r>
            <a:r>
              <a:rPr lang="ja-JP" altLang="en-US" dirty="0">
                <a:latin typeface="メイリオ" panose="020B0604030504040204" pitchFamily="50" charset="-128"/>
                <a:ea typeface="メイリオ" panose="020B0604030504040204" pitchFamily="50" charset="-128"/>
              </a:rPr>
              <a:t>から形状を判別</a:t>
            </a:r>
            <a:endParaRPr kumimoji="1" lang="ja-JP" altLang="en-US" dirty="0">
              <a:latin typeface="メイリオ" panose="020B0604030504040204" pitchFamily="50" charset="-128"/>
              <a:ea typeface="メイリオ" panose="020B0604030504040204" pitchFamily="50" charset="-128"/>
            </a:endParaRPr>
          </a:p>
        </p:txBody>
      </p:sp>
      <p:grpSp>
        <p:nvGrpSpPr>
          <p:cNvPr id="5" name="グループ化 4">
            <a:extLst>
              <a:ext uri="{FF2B5EF4-FFF2-40B4-BE49-F238E27FC236}">
                <a16:creationId xmlns:a16="http://schemas.microsoft.com/office/drawing/2014/main" id="{CBA06A8E-1449-9EDD-8BCC-FF8BF9B79CE4}"/>
              </a:ext>
            </a:extLst>
          </p:cNvPr>
          <p:cNvGrpSpPr/>
          <p:nvPr/>
        </p:nvGrpSpPr>
        <p:grpSpPr>
          <a:xfrm>
            <a:off x="445598" y="2014918"/>
            <a:ext cx="11101444" cy="640922"/>
            <a:chOff x="413313" y="2246211"/>
            <a:chExt cx="11101444" cy="717121"/>
          </a:xfrm>
          <a:solidFill>
            <a:schemeClr val="accent1">
              <a:lumMod val="20000"/>
              <a:lumOff val="80000"/>
            </a:schemeClr>
          </a:solidFill>
        </p:grpSpPr>
        <p:sp>
          <p:nvSpPr>
            <p:cNvPr id="6" name="フリーフォーム: 図形 5">
              <a:extLst>
                <a:ext uri="{FF2B5EF4-FFF2-40B4-BE49-F238E27FC236}">
                  <a16:creationId xmlns:a16="http://schemas.microsoft.com/office/drawing/2014/main" id="{8A6EEEED-ECB4-B099-A99A-294A6A1D48FA}"/>
                </a:ext>
              </a:extLst>
            </p:cNvPr>
            <p:cNvSpPr/>
            <p:nvPr/>
          </p:nvSpPr>
          <p:spPr>
            <a:xfrm>
              <a:off x="413313"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点群を平面に投影</a:t>
              </a:r>
            </a:p>
          </p:txBody>
        </p:sp>
        <p:sp>
          <p:nvSpPr>
            <p:cNvPr id="7" name="フリーフォーム: 図形 6">
              <a:extLst>
                <a:ext uri="{FF2B5EF4-FFF2-40B4-BE49-F238E27FC236}">
                  <a16:creationId xmlns:a16="http://schemas.microsoft.com/office/drawing/2014/main" id="{38D89A77-2C73-8470-4E4C-957F9844E850}"/>
                </a:ext>
              </a:extLst>
            </p:cNvPr>
            <p:cNvSpPr/>
            <p:nvPr/>
          </p:nvSpPr>
          <p:spPr>
            <a:xfrm>
              <a:off x="3981635"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断面形を</a:t>
              </a:r>
              <a:r>
                <a:rPr kumimoji="1" lang="ja-JP" altLang="en-US" sz="2000" kern="1200">
                  <a:latin typeface="メイリオ" panose="020B0604030504040204" pitchFamily="50" charset="-128"/>
                  <a:ea typeface="メイリオ" panose="020B0604030504040204" pitchFamily="50" charset="-128"/>
                </a:rPr>
                <a:t>仮定して</a:t>
              </a:r>
              <a:br>
                <a:rPr kumimoji="1" lang="en-US" altLang="ja-JP" sz="2000" kern="1200" dirty="0">
                  <a:latin typeface="メイリオ" panose="020B0604030504040204" pitchFamily="50" charset="-128"/>
                  <a:ea typeface="メイリオ" panose="020B0604030504040204" pitchFamily="50" charset="-128"/>
                </a:rPr>
              </a:br>
              <a:r>
                <a:rPr kumimoji="1" lang="ja-JP" altLang="en-US" sz="2000" kern="1200">
                  <a:latin typeface="メイリオ" panose="020B0604030504040204" pitchFamily="50" charset="-128"/>
                  <a:ea typeface="メイリオ" panose="020B0604030504040204" pitchFamily="50" charset="-128"/>
                </a:rPr>
                <a:t>中心</a:t>
              </a:r>
              <a:r>
                <a:rPr kumimoji="1" lang="ja-JP" altLang="en-US" sz="2000" kern="1200" dirty="0">
                  <a:latin typeface="メイリオ" panose="020B0604030504040204" pitchFamily="50" charset="-128"/>
                  <a:ea typeface="メイリオ" panose="020B0604030504040204" pitchFamily="50" charset="-128"/>
                </a:rPr>
                <a:t>線を同定</a:t>
              </a:r>
            </a:p>
          </p:txBody>
        </p:sp>
        <p:sp>
          <p:nvSpPr>
            <p:cNvPr id="8" name="フリーフォーム: 図形 7">
              <a:extLst>
                <a:ext uri="{FF2B5EF4-FFF2-40B4-BE49-F238E27FC236}">
                  <a16:creationId xmlns:a16="http://schemas.microsoft.com/office/drawing/2014/main" id="{1D39C6B2-0AC2-842D-A6C0-2CC5328D8E43}"/>
                </a:ext>
              </a:extLst>
            </p:cNvPr>
            <p:cNvSpPr/>
            <p:nvPr/>
          </p:nvSpPr>
          <p:spPr>
            <a:xfrm>
              <a:off x="7549956"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lang="ja-JP" altLang="en-US" sz="2000">
                  <a:latin typeface="メイリオ" panose="020B0604030504040204" pitchFamily="50" charset="-128"/>
                  <a:ea typeface="メイリオ" panose="020B0604030504040204" pitchFamily="50" charset="-128"/>
                </a:rPr>
                <a:t>同定誤差を</a:t>
              </a:r>
              <a:r>
                <a:rPr kumimoji="1" lang="ja-JP" altLang="en-US" sz="2000" kern="1200">
                  <a:latin typeface="メイリオ" panose="020B0604030504040204" pitchFamily="50" charset="-128"/>
                  <a:ea typeface="メイリオ" panose="020B0604030504040204" pitchFamily="50" charset="-128"/>
                </a:rPr>
                <a:t>比較して</a:t>
              </a:r>
              <a:br>
                <a:rPr kumimoji="1" lang="en-US" altLang="ja-JP" sz="2000" kern="1200" dirty="0">
                  <a:latin typeface="メイリオ" panose="020B0604030504040204" pitchFamily="50" charset="-128"/>
                  <a:ea typeface="メイリオ" panose="020B0604030504040204" pitchFamily="50" charset="-128"/>
                </a:rPr>
              </a:br>
              <a:r>
                <a:rPr kumimoji="1" lang="ja-JP" altLang="en-US" sz="2000" kern="1200">
                  <a:latin typeface="メイリオ" panose="020B0604030504040204" pitchFamily="50" charset="-128"/>
                  <a:ea typeface="メイリオ" panose="020B0604030504040204" pitchFamily="50" charset="-128"/>
                </a:rPr>
                <a:t>形状</a:t>
              </a:r>
              <a:r>
                <a:rPr kumimoji="1" lang="ja-JP" altLang="en-US" sz="2000" kern="1200" dirty="0">
                  <a:latin typeface="メイリオ" panose="020B0604030504040204" pitchFamily="50" charset="-128"/>
                  <a:ea typeface="メイリオ" panose="020B0604030504040204" pitchFamily="50" charset="-128"/>
                </a:rPr>
                <a:t>判別</a:t>
              </a:r>
            </a:p>
          </p:txBody>
        </p:sp>
      </p:grpSp>
      <p:grpSp>
        <p:nvGrpSpPr>
          <p:cNvPr id="31" name="グループ化 30">
            <a:extLst>
              <a:ext uri="{FF2B5EF4-FFF2-40B4-BE49-F238E27FC236}">
                <a16:creationId xmlns:a16="http://schemas.microsoft.com/office/drawing/2014/main" id="{5BA3CCB2-852A-0789-22BE-E800C557083D}"/>
              </a:ext>
            </a:extLst>
          </p:cNvPr>
          <p:cNvGrpSpPr/>
          <p:nvPr/>
        </p:nvGrpSpPr>
        <p:grpSpPr>
          <a:xfrm>
            <a:off x="461426" y="2817429"/>
            <a:ext cx="10951073" cy="3878982"/>
            <a:chOff x="531399" y="2868327"/>
            <a:chExt cx="10951073" cy="3878982"/>
          </a:xfrm>
        </p:grpSpPr>
        <p:grpSp>
          <p:nvGrpSpPr>
            <p:cNvPr id="22" name="グループ化 21">
              <a:extLst>
                <a:ext uri="{FF2B5EF4-FFF2-40B4-BE49-F238E27FC236}">
                  <a16:creationId xmlns:a16="http://schemas.microsoft.com/office/drawing/2014/main" id="{E305AB9F-3480-03BD-DC83-86C025381858}"/>
                </a:ext>
              </a:extLst>
            </p:cNvPr>
            <p:cNvGrpSpPr/>
            <p:nvPr/>
          </p:nvGrpSpPr>
          <p:grpSpPr>
            <a:xfrm>
              <a:off x="531399" y="2868327"/>
              <a:ext cx="10951073" cy="3878982"/>
              <a:chOff x="6156767" y="2680779"/>
              <a:chExt cx="5139266" cy="2487594"/>
            </a:xfrm>
          </p:grpSpPr>
          <p:sp>
            <p:nvSpPr>
              <p:cNvPr id="23" name="フローチャート: 処理 22">
                <a:extLst>
                  <a:ext uri="{FF2B5EF4-FFF2-40B4-BE49-F238E27FC236}">
                    <a16:creationId xmlns:a16="http://schemas.microsoft.com/office/drawing/2014/main" id="{D008C207-5149-1D27-49E1-2A544E51E7BC}"/>
                  </a:ext>
                </a:extLst>
              </p:cNvPr>
              <p:cNvSpPr/>
              <p:nvPr/>
            </p:nvSpPr>
            <p:spPr>
              <a:xfrm>
                <a:off x="6156767" y="2680779"/>
                <a:ext cx="5139266" cy="2487594"/>
              </a:xfrm>
              <a:prstGeom prst="flowChartProcess">
                <a:avLst/>
              </a:prstGeom>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24" name="テキスト ボックス 23">
                <a:extLst>
                  <a:ext uri="{FF2B5EF4-FFF2-40B4-BE49-F238E27FC236}">
                    <a16:creationId xmlns:a16="http://schemas.microsoft.com/office/drawing/2014/main" id="{D03C5B6D-33CF-4CA3-25BD-F7D58717E561}"/>
                  </a:ext>
                </a:extLst>
              </p:cNvPr>
              <p:cNvSpPr txBox="1"/>
              <p:nvPr/>
            </p:nvSpPr>
            <p:spPr>
              <a:xfrm>
                <a:off x="6156767" y="2766522"/>
                <a:ext cx="4746118" cy="1835609"/>
              </a:xfrm>
              <a:prstGeom prst="rect">
                <a:avLst/>
              </a:prstGeom>
              <a:noFill/>
            </p:spPr>
            <p:txBody>
              <a:bodyPr wrap="square" rtlCol="0">
                <a:spAutoFit/>
              </a:bodyPr>
              <a:lstStyle/>
              <a:p>
                <a:r>
                  <a:rPr lang="ja-JP" altLang="en-US" sz="2000" b="1" dirty="0">
                    <a:solidFill>
                      <a:srgbClr val="7030A0"/>
                    </a:solidFill>
                    <a:latin typeface="メイリオ" panose="020B0604030504040204" pitchFamily="50" charset="-128"/>
                    <a:ea typeface="メイリオ" panose="020B0604030504040204" pitchFamily="50" charset="-128"/>
                  </a:rPr>
                  <a:t>　要素軸線に直角な平面で点群を分割</a:t>
                </a:r>
                <a:endParaRPr kumimoji="1" lang="en-US" altLang="ja-JP" sz="2000" b="1" dirty="0">
                  <a:solidFill>
                    <a:srgbClr val="7030A0"/>
                  </a:solidFill>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r>
                  <a:rPr kumimoji="1" lang="ja-JP" altLang="en-US" sz="2000" b="1" dirty="0">
                    <a:latin typeface="メイリオ" panose="020B0604030504040204" pitchFamily="50" charset="-128"/>
                    <a:ea typeface="メイリオ" panose="020B0604030504040204" pitchFamily="50" charset="-128"/>
                  </a:rPr>
                  <a:t>　　</a:t>
                </a:r>
                <a:endParaRPr kumimoji="1" lang="en-US" altLang="ja-JP" sz="2000" b="1" dirty="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r>
                  <a:rPr lang="ja-JP" altLang="en-US" sz="2000" b="1" dirty="0">
                    <a:solidFill>
                      <a:srgbClr val="7030A0"/>
                    </a:solidFill>
                    <a:latin typeface="メイリオ" panose="020B0604030504040204" pitchFamily="50" charset="-128"/>
                    <a:ea typeface="メイリオ" panose="020B0604030504040204" pitchFamily="50" charset="-128"/>
                  </a:rPr>
                  <a:t>　各平面の近傍点をその平面に投影</a:t>
                </a:r>
                <a:endParaRPr kumimoji="1" lang="en-US" altLang="ja-JP" sz="2000" b="1" dirty="0">
                  <a:solidFill>
                    <a:srgbClr val="7030A0"/>
                  </a:solidFill>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0D473CDF-AA13-A7C0-9172-6307DB695C3A}"/>
                  </a:ext>
                </a:extLst>
              </p:cNvPr>
              <p:cNvSpPr txBox="1"/>
              <p:nvPr/>
            </p:nvSpPr>
            <p:spPr>
              <a:xfrm>
                <a:off x="6429042" y="3222439"/>
                <a:ext cx="4678310" cy="453968"/>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いくつかの平面で均等に点群を分割</a:t>
                </a:r>
                <a:endParaRPr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（例では２０分割）</a:t>
                </a:r>
                <a:endParaRPr kumimoji="1" lang="en-US" altLang="ja-JP" sz="2000"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1506062C-21F5-252D-AF18-C0EC5A7B32B7}"/>
                  </a:ext>
                </a:extLst>
              </p:cNvPr>
              <p:cNvSpPr txBox="1"/>
              <p:nvPr/>
            </p:nvSpPr>
            <p:spPr>
              <a:xfrm>
                <a:off x="6429042" y="4355876"/>
                <a:ext cx="4616894" cy="453968"/>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近傍点を平面に投影して、</a:t>
                </a:r>
                <a:br>
                  <a:rPr lang="en-US" altLang="ja-JP" sz="2000" dirty="0">
                    <a:latin typeface="メイリオ" panose="020B0604030504040204" pitchFamily="50" charset="-128"/>
                    <a:ea typeface="メイリオ" panose="020B0604030504040204" pitchFamily="50" charset="-128"/>
                  </a:rPr>
                </a:br>
                <a:r>
                  <a:rPr lang="ja-JP" altLang="en-US" sz="2000" dirty="0">
                    <a:latin typeface="メイリオ" panose="020B0604030504040204" pitchFamily="50" charset="-128"/>
                    <a:ea typeface="メイリオ" panose="020B0604030504040204" pitchFamily="50" charset="-128"/>
                  </a:rPr>
                  <a:t>点群を平面上の二次元座標に変換</a:t>
                </a:r>
                <a:endParaRPr lang="en-US" altLang="ja-JP" sz="2000" dirty="0">
                  <a:latin typeface="メイリオ" panose="020B0604030504040204" pitchFamily="50" charset="-128"/>
                  <a:ea typeface="メイリオ" panose="020B0604030504040204" pitchFamily="50" charset="-128"/>
                </a:endParaRPr>
              </a:p>
            </p:txBody>
          </p:sp>
        </p:grpSp>
        <p:pic>
          <p:nvPicPr>
            <p:cNvPr id="28" name="図 27" descr="ダイアグラム が含まれている画像">
              <a:extLst>
                <a:ext uri="{FF2B5EF4-FFF2-40B4-BE49-F238E27FC236}">
                  <a16:creationId xmlns:a16="http://schemas.microsoft.com/office/drawing/2014/main" id="{979C268D-194F-D536-F0C6-F714E8A8F9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4239" y="3063814"/>
              <a:ext cx="4595311" cy="3488007"/>
            </a:xfrm>
            <a:prstGeom prst="rect">
              <a:avLst/>
            </a:prstGeom>
            <a:ln>
              <a:noFill/>
            </a:ln>
            <a:effectLst>
              <a:outerShdw blurRad="190500" algn="tl" rotWithShape="0">
                <a:srgbClr val="000000">
                  <a:alpha val="70000"/>
                </a:srgbClr>
              </a:outerShdw>
            </a:effectLst>
          </p:spPr>
        </p:pic>
      </p:grpSp>
      <p:pic>
        <p:nvPicPr>
          <p:cNvPr id="30" name="図 29" descr="ダイアグラム が含まれている画像">
            <a:extLst>
              <a:ext uri="{FF2B5EF4-FFF2-40B4-BE49-F238E27FC236}">
                <a16:creationId xmlns:a16="http://schemas.microsoft.com/office/drawing/2014/main" id="{3E08D0B0-E173-2F49-36E1-816F8049EF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7958" y="3007393"/>
            <a:ext cx="4595311" cy="3491778"/>
          </a:xfrm>
          <a:prstGeom prst="rect">
            <a:avLst/>
          </a:prstGeom>
        </p:spPr>
      </p:pic>
      <p:sp>
        <p:nvSpPr>
          <p:cNvPr id="3" name="フリーフォーム: 図形 5">
            <a:extLst>
              <a:ext uri="{FF2B5EF4-FFF2-40B4-BE49-F238E27FC236}">
                <a16:creationId xmlns:a16="http://schemas.microsoft.com/office/drawing/2014/main" id="{62584F62-ECC8-8E90-489C-228F3794B035}"/>
              </a:ext>
            </a:extLst>
          </p:cNvPr>
          <p:cNvSpPr/>
          <p:nvPr/>
        </p:nvSpPr>
        <p:spPr>
          <a:xfrm>
            <a:off x="445598" y="2025652"/>
            <a:ext cx="3964801" cy="640922"/>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solidFill>
            <a:schemeClr val="accent1">
              <a:lumMod val="20000"/>
              <a:lumOff val="80000"/>
            </a:schemeClr>
          </a:solidFill>
          <a:ln w="5715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b="1" kern="1200" dirty="0">
                <a:latin typeface="メイリオ" panose="020B0604030504040204" pitchFamily="50" charset="-128"/>
                <a:ea typeface="メイリオ" panose="020B0604030504040204" pitchFamily="50" charset="-128"/>
              </a:rPr>
              <a:t>点群を平面に投影</a:t>
            </a:r>
          </a:p>
        </p:txBody>
      </p:sp>
    </p:spTree>
    <p:extLst>
      <p:ext uri="{BB962C8B-B14F-4D97-AF65-F5344CB8AC3E}">
        <p14:creationId xmlns:p14="http://schemas.microsoft.com/office/powerpoint/2010/main" val="6109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内, 障子, 写真, 探す が含まれている画像">
            <a:extLst>
              <a:ext uri="{FF2B5EF4-FFF2-40B4-BE49-F238E27FC236}">
                <a16:creationId xmlns:a16="http://schemas.microsoft.com/office/drawing/2014/main" id="{77449897-A0DE-4784-0753-3526A54830B8}"/>
              </a:ext>
            </a:extLst>
          </p:cNvPr>
          <p:cNvPicPr>
            <a:picLocks noChangeAspect="1"/>
          </p:cNvPicPr>
          <p:nvPr/>
        </p:nvPicPr>
        <p:blipFill>
          <a:blip r:embed="rId3"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a:xfrm>
            <a:off x="209263" y="364841"/>
            <a:ext cx="11455400" cy="469900"/>
          </a:xfrm>
        </p:spPr>
        <p:txBody>
          <a:bodyPr>
            <a:normAutofit lnSpcReduction="10000"/>
          </a:bodyPr>
          <a:lstStyle/>
          <a:p>
            <a:r>
              <a:rPr kumimoji="1" lang="ja-JP" altLang="en-US" dirty="0">
                <a:latin typeface="メイリオ" panose="020B0604030504040204" pitchFamily="50" charset="-128"/>
                <a:ea typeface="メイリオ" panose="020B0604030504040204" pitchFamily="50" charset="-128"/>
              </a:rPr>
              <a:t>２．断面の形状判別　</a:t>
            </a:r>
            <a:r>
              <a:rPr kumimoji="1" lang="ja-JP" altLang="en-US" dirty="0">
                <a:solidFill>
                  <a:srgbClr val="7030A0"/>
                </a:solidFill>
                <a:latin typeface="メイリオ" panose="020B0604030504040204" pitchFamily="50" charset="-128"/>
                <a:ea typeface="メイリオ" panose="020B0604030504040204" pitchFamily="50" charset="-128"/>
              </a:rPr>
              <a:t>中心線の同定</a:t>
            </a:r>
            <a:r>
              <a:rPr kumimoji="1" lang="ja-JP" altLang="en-US" dirty="0">
                <a:latin typeface="メイリオ" panose="020B0604030504040204" pitchFamily="50" charset="-128"/>
                <a:ea typeface="メイリオ" panose="020B0604030504040204" pitchFamily="50" charset="-128"/>
              </a:rPr>
              <a:t>　</a:t>
            </a:r>
            <a:endParaRPr kumimoji="1" lang="ja-JP" altLang="en-US" dirty="0"/>
          </a:p>
        </p:txBody>
      </p:sp>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45598" y="1023700"/>
            <a:ext cx="11036874" cy="915018"/>
          </a:xfrm>
        </p:spPr>
        <p:txBody>
          <a:bodyPr/>
          <a:lstStyle/>
          <a:p>
            <a:r>
              <a:rPr lang="ja-JP" altLang="en-US" dirty="0">
                <a:latin typeface="メイリオ" panose="020B0604030504040204" pitchFamily="50" charset="-128"/>
                <a:ea typeface="メイリオ" panose="020B0604030504040204" pitchFamily="50" charset="-128"/>
              </a:rPr>
              <a:t>断面形を仮定して，同定の</a:t>
            </a:r>
            <a:r>
              <a:rPr lang="ja-JP" altLang="en-US" dirty="0">
                <a:solidFill>
                  <a:schemeClr val="tx2"/>
                </a:solidFill>
                <a:latin typeface="メイリオ" panose="020B0604030504040204" pitchFamily="50" charset="-128"/>
                <a:ea typeface="メイリオ" panose="020B0604030504040204" pitchFamily="50" charset="-128"/>
              </a:rPr>
              <a:t>誤差量</a:t>
            </a:r>
            <a:r>
              <a:rPr lang="ja-JP" altLang="en-US" dirty="0">
                <a:latin typeface="メイリオ" panose="020B0604030504040204" pitchFamily="50" charset="-128"/>
                <a:ea typeface="メイリオ" panose="020B0604030504040204" pitchFamily="50" charset="-128"/>
              </a:rPr>
              <a:t>から形状を判別</a:t>
            </a:r>
            <a:endParaRPr kumimoji="1" lang="ja-JP" altLang="en-US" dirty="0">
              <a:latin typeface="メイリオ" panose="020B0604030504040204" pitchFamily="50" charset="-128"/>
              <a:ea typeface="メイリオ" panose="020B0604030504040204" pitchFamily="50" charset="-128"/>
            </a:endParaRPr>
          </a:p>
        </p:txBody>
      </p:sp>
      <p:grpSp>
        <p:nvGrpSpPr>
          <p:cNvPr id="5" name="グループ化 4">
            <a:extLst>
              <a:ext uri="{FF2B5EF4-FFF2-40B4-BE49-F238E27FC236}">
                <a16:creationId xmlns:a16="http://schemas.microsoft.com/office/drawing/2014/main" id="{CBA06A8E-1449-9EDD-8BCC-FF8BF9B79CE4}"/>
              </a:ext>
            </a:extLst>
          </p:cNvPr>
          <p:cNvGrpSpPr/>
          <p:nvPr/>
        </p:nvGrpSpPr>
        <p:grpSpPr>
          <a:xfrm>
            <a:off x="445598" y="2014918"/>
            <a:ext cx="11101444" cy="640922"/>
            <a:chOff x="413313" y="2246211"/>
            <a:chExt cx="11101444" cy="717121"/>
          </a:xfrm>
          <a:solidFill>
            <a:schemeClr val="accent1">
              <a:lumMod val="20000"/>
              <a:lumOff val="80000"/>
            </a:schemeClr>
          </a:solidFill>
        </p:grpSpPr>
        <p:sp>
          <p:nvSpPr>
            <p:cNvPr id="6" name="フリーフォーム: 図形 5">
              <a:extLst>
                <a:ext uri="{FF2B5EF4-FFF2-40B4-BE49-F238E27FC236}">
                  <a16:creationId xmlns:a16="http://schemas.microsoft.com/office/drawing/2014/main" id="{8A6EEEED-ECB4-B099-A99A-294A6A1D48FA}"/>
                </a:ext>
              </a:extLst>
            </p:cNvPr>
            <p:cNvSpPr/>
            <p:nvPr/>
          </p:nvSpPr>
          <p:spPr>
            <a:xfrm>
              <a:off x="413313"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点群を平面に投影</a:t>
              </a:r>
            </a:p>
          </p:txBody>
        </p:sp>
        <p:sp>
          <p:nvSpPr>
            <p:cNvPr id="7" name="フリーフォーム: 図形 6">
              <a:extLst>
                <a:ext uri="{FF2B5EF4-FFF2-40B4-BE49-F238E27FC236}">
                  <a16:creationId xmlns:a16="http://schemas.microsoft.com/office/drawing/2014/main" id="{38D89A77-2C73-8470-4E4C-957F9844E850}"/>
                </a:ext>
              </a:extLst>
            </p:cNvPr>
            <p:cNvSpPr/>
            <p:nvPr/>
          </p:nvSpPr>
          <p:spPr>
            <a:xfrm>
              <a:off x="3981635"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断面形を</a:t>
              </a:r>
              <a:r>
                <a:rPr kumimoji="1" lang="ja-JP" altLang="en-US" sz="2000" kern="1200">
                  <a:latin typeface="メイリオ" panose="020B0604030504040204" pitchFamily="50" charset="-128"/>
                  <a:ea typeface="メイリオ" panose="020B0604030504040204" pitchFamily="50" charset="-128"/>
                </a:rPr>
                <a:t>仮定して</a:t>
              </a:r>
              <a:br>
                <a:rPr kumimoji="1" lang="en-US" altLang="ja-JP" sz="2000" kern="1200" dirty="0">
                  <a:latin typeface="メイリオ" panose="020B0604030504040204" pitchFamily="50" charset="-128"/>
                  <a:ea typeface="メイリオ" panose="020B0604030504040204" pitchFamily="50" charset="-128"/>
                </a:rPr>
              </a:br>
              <a:r>
                <a:rPr kumimoji="1" lang="ja-JP" altLang="en-US" sz="2000" kern="1200">
                  <a:latin typeface="メイリオ" panose="020B0604030504040204" pitchFamily="50" charset="-128"/>
                  <a:ea typeface="メイリオ" panose="020B0604030504040204" pitchFamily="50" charset="-128"/>
                </a:rPr>
                <a:t>中心</a:t>
              </a:r>
              <a:r>
                <a:rPr kumimoji="1" lang="ja-JP" altLang="en-US" sz="2000" kern="1200" dirty="0">
                  <a:latin typeface="メイリオ" panose="020B0604030504040204" pitchFamily="50" charset="-128"/>
                  <a:ea typeface="メイリオ" panose="020B0604030504040204" pitchFamily="50" charset="-128"/>
                </a:rPr>
                <a:t>線を同定</a:t>
              </a:r>
            </a:p>
          </p:txBody>
        </p:sp>
        <p:sp>
          <p:nvSpPr>
            <p:cNvPr id="8" name="フリーフォーム: 図形 7">
              <a:extLst>
                <a:ext uri="{FF2B5EF4-FFF2-40B4-BE49-F238E27FC236}">
                  <a16:creationId xmlns:a16="http://schemas.microsoft.com/office/drawing/2014/main" id="{1D39C6B2-0AC2-842D-A6C0-2CC5328D8E43}"/>
                </a:ext>
              </a:extLst>
            </p:cNvPr>
            <p:cNvSpPr/>
            <p:nvPr/>
          </p:nvSpPr>
          <p:spPr>
            <a:xfrm>
              <a:off x="7549956" y="2246211"/>
              <a:ext cx="3964801" cy="717121"/>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grpFill/>
            <a:ln w="1270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lang="ja-JP" altLang="en-US" sz="2000">
                  <a:latin typeface="メイリオ" panose="020B0604030504040204" pitchFamily="50" charset="-128"/>
                  <a:ea typeface="メイリオ" panose="020B0604030504040204" pitchFamily="50" charset="-128"/>
                </a:rPr>
                <a:t>同定誤差を</a:t>
              </a:r>
              <a:r>
                <a:rPr kumimoji="1" lang="ja-JP" altLang="en-US" sz="2000" kern="1200">
                  <a:latin typeface="メイリオ" panose="020B0604030504040204" pitchFamily="50" charset="-128"/>
                  <a:ea typeface="メイリオ" panose="020B0604030504040204" pitchFamily="50" charset="-128"/>
                </a:rPr>
                <a:t>比較して</a:t>
              </a:r>
              <a:br>
                <a:rPr kumimoji="1" lang="en-US" altLang="ja-JP" sz="2000" kern="1200" dirty="0">
                  <a:latin typeface="メイリオ" panose="020B0604030504040204" pitchFamily="50" charset="-128"/>
                  <a:ea typeface="メイリオ" panose="020B0604030504040204" pitchFamily="50" charset="-128"/>
                </a:rPr>
              </a:br>
              <a:r>
                <a:rPr kumimoji="1" lang="ja-JP" altLang="en-US" sz="2000" kern="1200">
                  <a:latin typeface="メイリオ" panose="020B0604030504040204" pitchFamily="50" charset="-128"/>
                  <a:ea typeface="メイリオ" panose="020B0604030504040204" pitchFamily="50" charset="-128"/>
                </a:rPr>
                <a:t>形状</a:t>
              </a:r>
              <a:r>
                <a:rPr kumimoji="1" lang="ja-JP" altLang="en-US" sz="2000" kern="1200" dirty="0">
                  <a:latin typeface="メイリオ" panose="020B0604030504040204" pitchFamily="50" charset="-128"/>
                  <a:ea typeface="メイリオ" panose="020B0604030504040204" pitchFamily="50" charset="-128"/>
                </a:rPr>
                <a:t>判別</a:t>
              </a:r>
            </a:p>
          </p:txBody>
        </p:sp>
      </p:grpSp>
      <p:sp>
        <p:nvSpPr>
          <p:cNvPr id="19" name="フリーフォーム: 図形 18">
            <a:extLst>
              <a:ext uri="{FF2B5EF4-FFF2-40B4-BE49-F238E27FC236}">
                <a16:creationId xmlns:a16="http://schemas.microsoft.com/office/drawing/2014/main" id="{A1C9B4FF-0829-104B-5388-3F3A7A95C304}"/>
              </a:ext>
            </a:extLst>
          </p:cNvPr>
          <p:cNvSpPr/>
          <p:nvPr/>
        </p:nvSpPr>
        <p:spPr>
          <a:xfrm>
            <a:off x="4157368" y="2879725"/>
            <a:ext cx="3964801" cy="640922"/>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solidFill>
            <a:schemeClr val="accent1">
              <a:lumMod val="20000"/>
              <a:lumOff val="80000"/>
            </a:schemeClr>
          </a:solidFill>
          <a:ln w="5715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b="1" kern="1200" dirty="0">
                <a:latin typeface="メイリオ" panose="020B0604030504040204" pitchFamily="50" charset="-128"/>
                <a:ea typeface="メイリオ" panose="020B0604030504040204" pitchFamily="50" charset="-128"/>
              </a:rPr>
              <a:t>断面形を同定</a:t>
            </a:r>
          </a:p>
        </p:txBody>
      </p:sp>
      <p:grpSp>
        <p:nvGrpSpPr>
          <p:cNvPr id="40" name="グループ化 39">
            <a:extLst>
              <a:ext uri="{FF2B5EF4-FFF2-40B4-BE49-F238E27FC236}">
                <a16:creationId xmlns:a16="http://schemas.microsoft.com/office/drawing/2014/main" id="{0A1B9E9C-D14A-1F5E-ED9B-D011D36508B4}"/>
              </a:ext>
            </a:extLst>
          </p:cNvPr>
          <p:cNvGrpSpPr/>
          <p:nvPr/>
        </p:nvGrpSpPr>
        <p:grpSpPr>
          <a:xfrm>
            <a:off x="445598" y="2817429"/>
            <a:ext cx="10951073" cy="3878982"/>
            <a:chOff x="531398" y="2868327"/>
            <a:chExt cx="10951073" cy="3878982"/>
          </a:xfrm>
        </p:grpSpPr>
        <p:grpSp>
          <p:nvGrpSpPr>
            <p:cNvPr id="33" name="グループ化 32">
              <a:extLst>
                <a:ext uri="{FF2B5EF4-FFF2-40B4-BE49-F238E27FC236}">
                  <a16:creationId xmlns:a16="http://schemas.microsoft.com/office/drawing/2014/main" id="{35E2A824-85C1-2CC8-BB23-8087BD6D3C97}"/>
                </a:ext>
              </a:extLst>
            </p:cNvPr>
            <p:cNvGrpSpPr/>
            <p:nvPr/>
          </p:nvGrpSpPr>
          <p:grpSpPr>
            <a:xfrm>
              <a:off x="531398" y="2868327"/>
              <a:ext cx="10951073" cy="3878982"/>
              <a:chOff x="6156767" y="2680779"/>
              <a:chExt cx="5139266" cy="2487594"/>
            </a:xfrm>
          </p:grpSpPr>
          <p:sp>
            <p:nvSpPr>
              <p:cNvPr id="35" name="フローチャート: 処理 34">
                <a:extLst>
                  <a:ext uri="{FF2B5EF4-FFF2-40B4-BE49-F238E27FC236}">
                    <a16:creationId xmlns:a16="http://schemas.microsoft.com/office/drawing/2014/main" id="{A8648FFA-EFA7-ADC3-E796-3A2B33BC0B9C}"/>
                  </a:ext>
                </a:extLst>
              </p:cNvPr>
              <p:cNvSpPr/>
              <p:nvPr/>
            </p:nvSpPr>
            <p:spPr>
              <a:xfrm>
                <a:off x="6156767" y="2680779"/>
                <a:ext cx="5139266" cy="2487594"/>
              </a:xfrm>
              <a:prstGeom prst="flowChartProcess">
                <a:avLst/>
              </a:prstGeom>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36" name="テキスト ボックス 35">
                <a:extLst>
                  <a:ext uri="{FF2B5EF4-FFF2-40B4-BE49-F238E27FC236}">
                    <a16:creationId xmlns:a16="http://schemas.microsoft.com/office/drawing/2014/main" id="{ADDD295D-9693-5C4A-CD58-1885D69760F2}"/>
                  </a:ext>
                </a:extLst>
              </p:cNvPr>
              <p:cNvSpPr txBox="1"/>
              <p:nvPr/>
            </p:nvSpPr>
            <p:spPr>
              <a:xfrm>
                <a:off x="6156767" y="2766522"/>
                <a:ext cx="4746118" cy="1638232"/>
              </a:xfrm>
              <a:prstGeom prst="rect">
                <a:avLst/>
              </a:prstGeom>
              <a:noFill/>
            </p:spPr>
            <p:txBody>
              <a:bodyPr wrap="square" rtlCol="0">
                <a:spAutoFit/>
              </a:bodyPr>
              <a:lstStyle/>
              <a:p>
                <a:r>
                  <a:rPr kumimoji="1" lang="ja-JP" altLang="en-US" sz="2000" b="1" dirty="0">
                    <a:solidFill>
                      <a:srgbClr val="7030A0"/>
                    </a:solidFill>
                    <a:latin typeface="メイリオ" panose="020B0604030504040204" pitchFamily="50" charset="-128"/>
                    <a:ea typeface="メイリオ" panose="020B0604030504040204" pitchFamily="50" charset="-128"/>
                  </a:rPr>
                  <a:t>　各断面の中心線を推定</a:t>
                </a:r>
                <a:endParaRPr kumimoji="1" lang="en-US" altLang="ja-JP" sz="2000" b="1" dirty="0">
                  <a:solidFill>
                    <a:srgbClr val="7030A0"/>
                  </a:solidFill>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r>
                  <a:rPr kumimoji="1" lang="ja-JP" altLang="en-US" sz="2000" b="1" dirty="0">
                    <a:latin typeface="メイリオ" panose="020B0604030504040204" pitchFamily="50" charset="-128"/>
                    <a:ea typeface="メイリオ" panose="020B0604030504040204" pitchFamily="50" charset="-128"/>
                  </a:rPr>
                  <a:t>　　</a:t>
                </a:r>
                <a:endParaRPr kumimoji="1" lang="en-US" altLang="ja-JP" sz="2000" b="1" dirty="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a:p>
                <a:endParaRPr kumimoji="1" lang="en-US" altLang="ja-JP" sz="2000" b="1" dirty="0">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D2EA96F5-204B-E896-3E81-5410B2A7795A}"/>
                  </a:ext>
                </a:extLst>
              </p:cNvPr>
              <p:cNvSpPr txBox="1"/>
              <p:nvPr/>
            </p:nvSpPr>
            <p:spPr>
              <a:xfrm>
                <a:off x="6429042" y="3222439"/>
                <a:ext cx="2245586" cy="1440855"/>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断面形の中心線を，</a:t>
                </a:r>
                <a:r>
                  <a:rPr kumimoji="1" lang="ja-JP" altLang="en-US" sz="2000" b="1" u="sng" dirty="0">
                    <a:latin typeface="メイリオ" panose="020B0604030504040204" pitchFamily="50" charset="-128"/>
                    <a:ea typeface="メイリオ" panose="020B0604030504040204" pitchFamily="50" charset="-128"/>
                  </a:rPr>
                  <a:t>点群との距離の二乗和が最小</a:t>
                </a:r>
                <a:r>
                  <a:rPr kumimoji="1" lang="ja-JP" altLang="en-US" sz="2000" dirty="0">
                    <a:latin typeface="メイリオ" panose="020B0604030504040204" pitchFamily="50" charset="-128"/>
                    <a:ea typeface="メイリオ" panose="020B0604030504040204" pitchFamily="50" charset="-128"/>
                  </a:rPr>
                  <a:t>となるよう</a:t>
                </a:r>
                <a:r>
                  <a:rPr lang="ja-JP" altLang="en-US" sz="2000" dirty="0">
                    <a:latin typeface="メイリオ" panose="020B0604030504040204" pitchFamily="50" charset="-128"/>
                    <a:ea typeface="メイリオ" panose="020B0604030504040204" pitchFamily="50" charset="-128"/>
                  </a:rPr>
                  <a:t>同定</a:t>
                </a:r>
                <a:endParaRPr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rPr>
                  <a:t>H</a:t>
                </a:r>
                <a:r>
                  <a:rPr lang="ja-JP" altLang="en-US" sz="2000" dirty="0">
                    <a:latin typeface="メイリオ" panose="020B0604030504040204" pitchFamily="50" charset="-128"/>
                    <a:ea typeface="メイリオ" panose="020B0604030504040204" pitchFamily="50" charset="-128"/>
                  </a:rPr>
                  <a:t>形断面では</a:t>
                </a:r>
                <a:endParaRPr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ウェブの中央点座標（</a:t>
                </a:r>
                <a:r>
                  <a:rPr lang="en-US" altLang="ja-JP" sz="2000" dirty="0">
                    <a:latin typeface="メイリオ" panose="020B0604030504040204" pitchFamily="50" charset="-128"/>
                    <a:ea typeface="メイリオ" panose="020B0604030504040204" pitchFamily="50" charset="-128"/>
                  </a:rPr>
                  <a:t>x, y)</a:t>
                </a:r>
                <a:r>
                  <a:rPr lang="ja-JP" altLang="en-US" sz="2000" dirty="0" err="1">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高さ</a:t>
                </a:r>
                <a:r>
                  <a:rPr lang="en-US" altLang="ja-JP" sz="2000" dirty="0">
                    <a:latin typeface="メイリオ" panose="020B0604030504040204" pitchFamily="50" charset="-128"/>
                    <a:ea typeface="メイリオ" panose="020B0604030504040204" pitchFamily="50" charset="-128"/>
                  </a:rPr>
                  <a:t>h</a:t>
                </a:r>
              </a:p>
              <a:p>
                <a:r>
                  <a:rPr lang="ja-JP" altLang="en-US" sz="2000" dirty="0">
                    <a:latin typeface="メイリオ" panose="020B0604030504040204" pitchFamily="50" charset="-128"/>
                    <a:ea typeface="メイリオ" panose="020B0604030504040204" pitchFamily="50" charset="-128"/>
                  </a:rPr>
                  <a:t>各直線の傾き</a:t>
                </a:r>
                <a:r>
                  <a:rPr lang="en-US" altLang="ja-JP" sz="2000" dirty="0">
                    <a:latin typeface="メイリオ" panose="020B0604030504040204" pitchFamily="50" charset="-128"/>
                    <a:ea typeface="メイリオ" panose="020B0604030504040204" pitchFamily="50" charset="-128"/>
                  </a:rPr>
                  <a:t>α, β, θ</a:t>
                </a:r>
              </a:p>
              <a:p>
                <a:r>
                  <a:rPr lang="ja-JP" altLang="en-US" sz="2000" dirty="0">
                    <a:latin typeface="メイリオ" panose="020B0604030504040204" pitchFamily="50" charset="-128"/>
                    <a:ea typeface="メイリオ" panose="020B0604030504040204" pitchFamily="50" charset="-128"/>
                  </a:rPr>
                  <a:t>の６パラメータを同定</a:t>
                </a:r>
                <a:endParaRPr lang="en-US" altLang="ja-JP" sz="2000" dirty="0">
                  <a:latin typeface="メイリオ" panose="020B0604030504040204" pitchFamily="50" charset="-128"/>
                  <a:ea typeface="メイリオ" panose="020B0604030504040204" pitchFamily="50" charset="-128"/>
                </a:endParaRPr>
              </a:p>
            </p:txBody>
          </p:sp>
        </p:grpSp>
        <p:pic>
          <p:nvPicPr>
            <p:cNvPr id="39" name="図 38">
              <a:extLst>
                <a:ext uri="{FF2B5EF4-FFF2-40B4-BE49-F238E27FC236}">
                  <a16:creationId xmlns:a16="http://schemas.microsoft.com/office/drawing/2014/main" id="{0599E6F9-9E2C-273B-FD29-E7922A0AE32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4521" y="3145046"/>
              <a:ext cx="4558051" cy="3286362"/>
            </a:xfrm>
            <a:prstGeom prst="rect">
              <a:avLst/>
            </a:prstGeom>
            <a:ln>
              <a:noFill/>
            </a:ln>
            <a:effectLst>
              <a:outerShdw blurRad="190500" algn="tl" rotWithShape="0">
                <a:srgbClr val="000000">
                  <a:alpha val="70000"/>
                </a:srgbClr>
              </a:outerShdw>
            </a:effectLst>
          </p:spPr>
        </p:pic>
      </p:grpSp>
      <p:sp>
        <p:nvSpPr>
          <p:cNvPr id="9" name="フリーフォーム: 図形 6">
            <a:extLst>
              <a:ext uri="{FF2B5EF4-FFF2-40B4-BE49-F238E27FC236}">
                <a16:creationId xmlns:a16="http://schemas.microsoft.com/office/drawing/2014/main" id="{B1E4DA04-C57B-A666-0E71-41E25C2CC883}"/>
              </a:ext>
            </a:extLst>
          </p:cNvPr>
          <p:cNvSpPr/>
          <p:nvPr/>
        </p:nvSpPr>
        <p:spPr>
          <a:xfrm>
            <a:off x="4013920" y="2014918"/>
            <a:ext cx="3964801" cy="640922"/>
          </a:xfrm>
          <a:custGeom>
            <a:avLst/>
            <a:gdLst>
              <a:gd name="connsiteX0" fmla="*/ 0 w 3964801"/>
              <a:gd name="connsiteY0" fmla="*/ 0 h 717121"/>
              <a:gd name="connsiteX1" fmla="*/ 3606241 w 3964801"/>
              <a:gd name="connsiteY1" fmla="*/ 0 h 717121"/>
              <a:gd name="connsiteX2" fmla="*/ 3964801 w 3964801"/>
              <a:gd name="connsiteY2" fmla="*/ 358561 h 717121"/>
              <a:gd name="connsiteX3" fmla="*/ 3606241 w 3964801"/>
              <a:gd name="connsiteY3" fmla="*/ 717121 h 717121"/>
              <a:gd name="connsiteX4" fmla="*/ 0 w 3964801"/>
              <a:gd name="connsiteY4" fmla="*/ 717121 h 717121"/>
              <a:gd name="connsiteX5" fmla="*/ 358561 w 3964801"/>
              <a:gd name="connsiteY5" fmla="*/ 358561 h 717121"/>
              <a:gd name="connsiteX6" fmla="*/ 0 w 3964801"/>
              <a:gd name="connsiteY6" fmla="*/ 0 h 7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801" h="717121">
                <a:moveTo>
                  <a:pt x="0" y="0"/>
                </a:moveTo>
                <a:lnTo>
                  <a:pt x="3606241" y="0"/>
                </a:lnTo>
                <a:lnTo>
                  <a:pt x="3964801" y="358561"/>
                </a:lnTo>
                <a:lnTo>
                  <a:pt x="3606241" y="717121"/>
                </a:lnTo>
                <a:lnTo>
                  <a:pt x="0" y="717121"/>
                </a:lnTo>
                <a:lnTo>
                  <a:pt x="358561" y="358561"/>
                </a:lnTo>
                <a:lnTo>
                  <a:pt x="0" y="0"/>
                </a:lnTo>
                <a:close/>
              </a:path>
            </a:pathLst>
          </a:custGeom>
          <a:solidFill>
            <a:schemeClr val="accent1">
              <a:lumMod val="20000"/>
              <a:lumOff val="80000"/>
            </a:schemeClr>
          </a:solidFill>
          <a:ln w="57150">
            <a:solidFill>
              <a:srgbClr val="7030A0"/>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38571" tIns="26670" rIns="385230" bIns="26670" numCol="1" spcCol="1270" anchor="ctr" anchorCtr="0">
            <a:noAutofit/>
          </a:bodyPr>
          <a:lstStyle/>
          <a:p>
            <a:pPr marL="0" lvl="0" indent="0" algn="ctr" defTabSz="889000">
              <a:lnSpc>
                <a:spcPct val="90000"/>
              </a:lnSpc>
              <a:spcBef>
                <a:spcPct val="0"/>
              </a:spcBef>
              <a:spcAft>
                <a:spcPct val="35000"/>
              </a:spcAft>
              <a:buNone/>
            </a:pPr>
            <a:r>
              <a:rPr kumimoji="1" lang="ja-JP" altLang="en-US" sz="2000" b="1" kern="1200" dirty="0">
                <a:latin typeface="メイリオ" panose="020B0604030504040204" pitchFamily="50" charset="-128"/>
                <a:ea typeface="メイリオ" panose="020B0604030504040204" pitchFamily="50" charset="-128"/>
              </a:rPr>
              <a:t>断面形を</a:t>
            </a:r>
            <a:r>
              <a:rPr kumimoji="1" lang="ja-JP" altLang="en-US" sz="2000" b="1" kern="1200">
                <a:latin typeface="メイリオ" panose="020B0604030504040204" pitchFamily="50" charset="-128"/>
                <a:ea typeface="メイリオ" panose="020B0604030504040204" pitchFamily="50" charset="-128"/>
              </a:rPr>
              <a:t>仮定して</a:t>
            </a:r>
            <a:br>
              <a:rPr kumimoji="1" lang="en-US" altLang="ja-JP" sz="2000" b="1" kern="1200" dirty="0">
                <a:latin typeface="メイリオ" panose="020B0604030504040204" pitchFamily="50" charset="-128"/>
                <a:ea typeface="メイリオ" panose="020B0604030504040204" pitchFamily="50" charset="-128"/>
              </a:rPr>
            </a:br>
            <a:r>
              <a:rPr kumimoji="1" lang="ja-JP" altLang="en-US" sz="2000" b="1" kern="1200">
                <a:latin typeface="メイリオ" panose="020B0604030504040204" pitchFamily="50" charset="-128"/>
                <a:ea typeface="メイリオ" panose="020B0604030504040204" pitchFamily="50" charset="-128"/>
              </a:rPr>
              <a:t>中心</a:t>
            </a:r>
            <a:r>
              <a:rPr kumimoji="1" lang="ja-JP" altLang="en-US" sz="2000" b="1" kern="1200" dirty="0">
                <a:latin typeface="メイリオ" panose="020B0604030504040204" pitchFamily="50" charset="-128"/>
                <a:ea typeface="メイリオ" panose="020B0604030504040204" pitchFamily="50" charset="-128"/>
              </a:rPr>
              <a:t>線を同定</a:t>
            </a:r>
          </a:p>
        </p:txBody>
      </p:sp>
    </p:spTree>
    <p:extLst>
      <p:ext uri="{BB962C8B-B14F-4D97-AF65-F5344CB8AC3E}">
        <p14:creationId xmlns:p14="http://schemas.microsoft.com/office/powerpoint/2010/main" val="2976746031"/>
      </p:ext>
    </p:extLst>
  </p:cSld>
  <p:clrMapOvr>
    <a:masterClrMapping/>
  </p:clrMapOvr>
</p:sld>
</file>

<file path=ppt/theme/theme1.xml><?xml version="1.0" encoding="utf-8"?>
<a:theme xmlns:a="http://schemas.openxmlformats.org/drawingml/2006/main" name="Office テーマ">
  <a:themeElements>
    <a:clrScheme name="紫">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1943</TotalTime>
  <Words>2521</Words>
  <Application>Microsoft Macintosh PowerPoint</Application>
  <PresentationFormat>ワイド画面</PresentationFormat>
  <Paragraphs>338</Paragraphs>
  <Slides>17</Slides>
  <Notes>16</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17</vt:i4>
      </vt:variant>
    </vt:vector>
  </HeadingPairs>
  <TitlesOfParts>
    <vt:vector size="26" baseType="lpstr">
      <vt:lpstr>メイリオ</vt:lpstr>
      <vt:lpstr>メイリオ</vt:lpstr>
      <vt:lpstr>游ゴシック</vt:lpstr>
      <vt:lpstr>游ゴシック Light</vt:lpstr>
      <vt:lpstr>游ゴシック Medium</vt:lpstr>
      <vt:lpstr>Arial</vt:lpstr>
      <vt:lpstr>Cambria Math</vt:lpstr>
      <vt:lpstr>Wingdings</vt:lpstr>
      <vt:lpstr>Office テーマ</vt:lpstr>
      <vt:lpstr>点群データを用いた 形状判別と構造モデル生成の自動化</vt:lpstr>
      <vt:lpstr>点群の構造解析への利用は極めて有効だが、課題もある</vt:lpstr>
      <vt:lpstr>点群を構造解析に利用できるデータに変換する</vt:lpstr>
      <vt:lpstr>断面の形を判別し，はり要素としての断面寸法を求める</vt:lpstr>
      <vt:lpstr>断面の形を判別し、その具体的な断面寸法を求める</vt:lpstr>
      <vt:lpstr>点群の分布の慣性行列の最大固有値をもつ固有ベクトル 　　　　　　　　　　　　　　　　　を要素軸線とする</vt:lpstr>
      <vt:lpstr>断面の形を判別し、その具体的な断面寸法を求める</vt:lpstr>
      <vt:lpstr>断面形を仮定して，同定の誤差量から形状を判別</vt:lpstr>
      <vt:lpstr>断面形を仮定して，同定の誤差量から形状を判別</vt:lpstr>
      <vt:lpstr>断面形を仮定して，同定の誤差量から形状を判別</vt:lpstr>
      <vt:lpstr>断面の形を判別し、その具体的な断面寸法を求める</vt:lpstr>
      <vt:lpstr>点群を輪郭線分要素にグルーピングし，特徴点を同定</vt:lpstr>
      <vt:lpstr>点群を輪郭線分要素にグルーピングし，特徴点を同定</vt:lpstr>
      <vt:lpstr>点群を輪郭線分要素にグルーピングし，特徴点を同定</vt:lpstr>
      <vt:lpstr>点群処理による推定値と実測値（ノギス）を比較</vt:lpstr>
      <vt:lpstr>点群を構造解析のはり要素データに自動的に 　　　　　　　　　変換するアルゴリズムを構築した</vt:lpstr>
      <vt:lpstr>単純ばりとして解析可能であることを確認</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点群データを用いた 形状判別と構造モデル生成の自動化</dc:title>
  <dc:creator>山下　一樹</dc:creator>
  <cp:lastModifiedBy>一樹 山下</cp:lastModifiedBy>
  <cp:revision>224</cp:revision>
  <dcterms:created xsi:type="dcterms:W3CDTF">2023-09-09T02:20:32Z</dcterms:created>
  <dcterms:modified xsi:type="dcterms:W3CDTF">2023-09-14T00:01:31Z</dcterms:modified>
</cp:coreProperties>
</file>